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handoutMasterIdLst>
    <p:handoutMasterId r:id="rId38"/>
  </p:handoutMasterIdLst>
  <p:sldIdLst>
    <p:sldId id="280" r:id="rId2"/>
    <p:sldId id="256" r:id="rId3"/>
    <p:sldId id="257" r:id="rId4"/>
    <p:sldId id="258" r:id="rId5"/>
    <p:sldId id="263" r:id="rId6"/>
    <p:sldId id="264" r:id="rId7"/>
    <p:sldId id="265" r:id="rId8"/>
    <p:sldId id="282" r:id="rId9"/>
    <p:sldId id="284" r:id="rId10"/>
    <p:sldId id="285" r:id="rId11"/>
    <p:sldId id="286" r:id="rId12"/>
    <p:sldId id="287" r:id="rId13"/>
    <p:sldId id="288" r:id="rId14"/>
    <p:sldId id="289" r:id="rId15"/>
    <p:sldId id="290" r:id="rId16"/>
    <p:sldId id="291" r:id="rId17"/>
    <p:sldId id="266" r:id="rId18"/>
    <p:sldId id="262" r:id="rId19"/>
    <p:sldId id="283" r:id="rId20"/>
    <p:sldId id="292" r:id="rId21"/>
    <p:sldId id="259" r:id="rId22"/>
    <p:sldId id="267" r:id="rId23"/>
    <p:sldId id="268" r:id="rId24"/>
    <p:sldId id="260" r:id="rId25"/>
    <p:sldId id="269" r:id="rId26"/>
    <p:sldId id="270" r:id="rId27"/>
    <p:sldId id="261" r:id="rId28"/>
    <p:sldId id="271" r:id="rId29"/>
    <p:sldId id="272" r:id="rId30"/>
    <p:sldId id="273" r:id="rId31"/>
    <p:sldId id="274" r:id="rId32"/>
    <p:sldId id="275" r:id="rId33"/>
    <p:sldId id="276" r:id="rId34"/>
    <p:sldId id="277" r:id="rId35"/>
    <p:sldId id="27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830" autoAdjust="0"/>
  </p:normalViewPr>
  <p:slideViewPr>
    <p:cSldViewPr snapToGrid="0">
      <p:cViewPr varScale="1">
        <p:scale>
          <a:sx n="77" d="100"/>
          <a:sy n="77" d="100"/>
        </p:scale>
        <p:origin x="912" y="67"/>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2024/11/20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2024/11/20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4</a:t>
            </a:fld>
            <a:endParaRPr lang="zh-CN" altLang="en-US"/>
          </a:p>
        </p:txBody>
      </p:sp>
    </p:spTree>
    <p:extLst>
      <p:ext uri="{BB962C8B-B14F-4D97-AF65-F5344CB8AC3E}">
        <p14:creationId xmlns:p14="http://schemas.microsoft.com/office/powerpoint/2010/main" val="186414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未交换部分与交换部分作冲突检测，有冲突则未交换部分进行互换</a:t>
            </a:r>
            <a:r>
              <a:rPr lang="en-US" altLang="zh-CN" dirty="0"/>
              <a:t>(</a:t>
            </a:r>
            <a:r>
              <a:rPr lang="zh-CN" altLang="en-US" dirty="0"/>
              <a:t>黄蓝互换</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11</a:t>
            </a:fld>
            <a:endParaRPr lang="zh-CN" altLang="en-US"/>
          </a:p>
        </p:txBody>
      </p:sp>
    </p:spTree>
    <p:extLst>
      <p:ext uri="{BB962C8B-B14F-4D97-AF65-F5344CB8AC3E}">
        <p14:creationId xmlns:p14="http://schemas.microsoft.com/office/powerpoint/2010/main" val="299914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12</a:t>
            </a:fld>
            <a:endParaRPr lang="zh-CN" altLang="en-US"/>
          </a:p>
        </p:txBody>
      </p:sp>
    </p:spTree>
    <p:extLst>
      <p:ext uri="{BB962C8B-B14F-4D97-AF65-F5344CB8AC3E}">
        <p14:creationId xmlns:p14="http://schemas.microsoft.com/office/powerpoint/2010/main" val="372669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 </a:t>
            </a:r>
            <a:r>
              <a:rPr lang="en-US" altLang="zh-CN" dirty="0"/>
              <a:t>DNA_SIZE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 </a:t>
            </a:r>
            <a:r>
              <a:rPr lang="en-US" altLang="zh-CN" dirty="0"/>
              <a:t>5</a:t>
            </a:r>
            <a:r>
              <a:rPr lang="zh-CN" altLang="en-US" sz="1200" b="0" i="0" kern="1200" dirty="0">
                <a:solidFill>
                  <a:schemeClr val="tx1"/>
                </a:solidFill>
                <a:effectLst/>
                <a:latin typeface="+mn-lt"/>
                <a:ea typeface="+mn-ea"/>
                <a:cs typeface="+mn-cs"/>
              </a:rPr>
              <a:t>，那么 </a:t>
            </a:r>
            <a:r>
              <a:rPr lang="en-US" altLang="zh-CN" dirty="0" err="1"/>
              <a:t>np.arange</a:t>
            </a:r>
            <a:r>
              <a:rPr lang="en-US" altLang="zh-CN" dirty="0"/>
              <a:t>(DNA_SIZE)[::-1]</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会返回 </a:t>
            </a:r>
            <a:r>
              <a:rPr lang="en-US" altLang="zh-CN"/>
              <a:t>[4, 3, 2, 1, 0]</a:t>
            </a:r>
            <a:endParaRPr lang="zh-CN" altLang="en-US"/>
          </a:p>
        </p:txBody>
      </p:sp>
      <p:sp>
        <p:nvSpPr>
          <p:cNvPr id="4" name="灯片编号占位符 3"/>
          <p:cNvSpPr>
            <a:spLocks noGrp="1"/>
          </p:cNvSpPr>
          <p:nvPr>
            <p:ph type="sldNum" sz="quarter" idx="10"/>
          </p:nvPr>
        </p:nvSpPr>
        <p:spPr/>
        <p:txBody>
          <a:bodyPr/>
          <a:lstStyle/>
          <a:p>
            <a:fld id="{DC3EF9B3-F188-4413-B815-8D36B8C5F9AB}" type="slidenum">
              <a:rPr lang="zh-CN" altLang="en-US" smtClean="0"/>
              <a:t>29</a:t>
            </a:fld>
            <a:endParaRPr lang="zh-CN" altLang="en-US"/>
          </a:p>
        </p:txBody>
      </p:sp>
    </p:spTree>
    <p:extLst>
      <p:ext uri="{BB962C8B-B14F-4D97-AF65-F5344CB8AC3E}">
        <p14:creationId xmlns:p14="http://schemas.microsoft.com/office/powerpoint/2010/main" val="143252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p:cNvSpPr>
            <a:spLocks noGrp="1"/>
          </p:cNvSpPr>
          <p:nvPr>
            <p:ph type="title"/>
          </p:nvPr>
        </p:nvSpPr>
        <p:spPr>
          <a:xfrm>
            <a:off x="0" y="1"/>
            <a:ext cx="10515600" cy="522514"/>
          </a:xfrm>
        </p:spPr>
        <p:txBody>
          <a:bodyPr>
            <a:normAutofit/>
          </a:bodyPr>
          <a:lstStyle>
            <a:lvl1pPr>
              <a:defRPr sz="1600">
                <a:solidFill>
                  <a:schemeClr val="bg1"/>
                </a:solidFill>
              </a:defRPr>
            </a:lvl1p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2024/11/20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智能算法</a:t>
            </a:r>
          </a:p>
        </p:txBody>
      </p:sp>
      <p:sp>
        <p:nvSpPr>
          <p:cNvPr id="3" name="标题 2"/>
          <p:cNvSpPr>
            <a:spLocks noGrp="1"/>
          </p:cNvSpPr>
          <p:nvPr>
            <p:ph type="title"/>
          </p:nvPr>
        </p:nvSpPr>
        <p:spPr>
          <a:xfrm>
            <a:off x="25127" y="0"/>
            <a:ext cx="10515600" cy="522514"/>
          </a:xfrm>
        </p:spPr>
        <p:txBody>
          <a:bodyPr/>
          <a:lstStyle/>
          <a:p>
            <a:r>
              <a:rPr lang="zh-CN" altLang="en-US" dirty="0"/>
              <a:t>智能算法</a:t>
            </a:r>
          </a:p>
        </p:txBody>
      </p:sp>
      <p:sp>
        <p:nvSpPr>
          <p:cNvPr id="5" name="Rectangle 3"/>
          <p:cNvSpPr>
            <a:spLocks noChangeArrowheads="1"/>
          </p:cNvSpPr>
          <p:nvPr/>
        </p:nvSpPr>
        <p:spPr bwMode="auto">
          <a:xfrm>
            <a:off x="1336199" y="1078734"/>
            <a:ext cx="6620256" cy="4043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chemeClr val="tx1"/>
                </a:solidFill>
              </a:rPr>
              <a:t>向大自然学习</a:t>
            </a: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遗传算法</a:t>
            </a:r>
            <a:r>
              <a:rPr lang="en-US" altLang="zh-CN" dirty="0">
                <a:solidFill>
                  <a:schemeClr val="tx1"/>
                </a:solidFill>
                <a:latin typeface="宋体" panose="02010600030101010101" pitchFamily="2" charset="-122"/>
                <a:ea typeface="宋体" panose="02010600030101010101" pitchFamily="2" charset="-122"/>
              </a:rPr>
              <a:t>(GA)</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物竞天择，设计染色体编码，根据适应值函数进行染色体选择、交叉和变异操作，优化求解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CN" altLang="en-US" dirty="0">
                <a:solidFill>
                  <a:schemeClr val="tx1"/>
                </a:solidFill>
                <a:latin typeface="宋体" panose="02010600030101010101" pitchFamily="2" charset="-122"/>
                <a:ea typeface="宋体" panose="02010600030101010101" pitchFamily="2" charset="-122"/>
              </a:rPr>
              <a:t>粒子群算法（</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宋体" panose="02010600030101010101" pitchFamily="2" charset="-122"/>
                <a:ea typeface="宋体" panose="02010600030101010101" pitchFamily="2" charset="-122"/>
              </a:rPr>
              <a:t>）</a:t>
            </a:r>
            <a:endParaRPr lang="en-US" altLang="zh-CN" dirty="0">
              <a:solidFill>
                <a:schemeClr val="tx1"/>
              </a:solidFill>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r>
              <a:rPr lang="zh-CN" altLang="zh-CN" dirty="0">
                <a:solidFill>
                  <a:schemeClr val="tx1"/>
                </a:solidFill>
                <a:latin typeface="宋体" panose="02010600030101010101" pitchFamily="2" charset="-122"/>
                <a:ea typeface="宋体" panose="02010600030101010101" pitchFamily="2" charset="-122"/>
              </a:rPr>
              <a:t>模拟鸟集群飞行觅食的行为</a:t>
            </a:r>
            <a:r>
              <a:rPr lang="zh-CN" altLang="en-US" dirty="0">
                <a:solidFill>
                  <a:schemeClr val="tx1"/>
                </a:solidFill>
                <a:latin typeface="宋体" panose="02010600030101010101" pitchFamily="2" charset="-122"/>
                <a:ea typeface="宋体" panose="02010600030101010101" pitchFamily="2" charset="-122"/>
              </a:rPr>
              <a:t>，</a:t>
            </a:r>
            <a:r>
              <a:rPr lang="zh-CN" altLang="zh-CN" dirty="0">
                <a:solidFill>
                  <a:schemeClr val="tx1"/>
                </a:solidFill>
                <a:latin typeface="宋体" panose="02010600030101010101" pitchFamily="2" charset="-122"/>
                <a:ea typeface="宋体" panose="02010600030101010101" pitchFamily="2" charset="-122"/>
              </a:rPr>
              <a:t>鸟之间通过集体的协作使群体达到最优目的</a:t>
            </a:r>
            <a:endParaRPr lang="en-US" altLang="zh-CN"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endParaRPr lang="en-US" altLang="zh-CN"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人工神经网络算法</a:t>
            </a:r>
            <a:r>
              <a:rPr lang="en-US" altLang="zh-CN" dirty="0">
                <a:solidFill>
                  <a:schemeClr val="tx1"/>
                </a:solidFill>
                <a:latin typeface="宋体" panose="02010600030101010101" pitchFamily="2" charset="-122"/>
                <a:ea typeface="宋体" panose="02010600030101010101" pitchFamily="2" charset="-122"/>
              </a:rPr>
              <a:t>(ANN)</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模仿生物神经元，透过神经元的信息传递、训练学习、联想，优化求解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模拟退火算法</a:t>
            </a:r>
            <a:r>
              <a:rPr lang="en-US" altLang="zh-CN" dirty="0">
                <a:solidFill>
                  <a:schemeClr val="tx1"/>
                </a:solidFill>
                <a:latin typeface="宋体" panose="02010600030101010101" pitchFamily="2" charset="-122"/>
                <a:ea typeface="宋体" panose="02010600030101010101" pitchFamily="2" charset="-122"/>
              </a:rPr>
              <a:t>(SA)</a:t>
            </a:r>
          </a:p>
          <a:p>
            <a:pPr lvl="2">
              <a:buClr>
                <a:srgbClr val="FF9900"/>
              </a:buClr>
              <a:buFont typeface="Wingdings" panose="05000000000000000000" pitchFamily="2" charset="2"/>
              <a:buChar char="n"/>
            </a:pPr>
            <a:r>
              <a:rPr lang="zh-CN" altLang="en-US" dirty="0">
                <a:solidFill>
                  <a:schemeClr val="tx1"/>
                </a:solidFill>
                <a:latin typeface="宋体" panose="02010600030101010101" pitchFamily="2" charset="-122"/>
                <a:ea typeface="宋体" panose="02010600030101010101" pitchFamily="2" charset="-122"/>
              </a:rPr>
              <a:t>模仿金属物质退火过程</a:t>
            </a:r>
            <a:endParaRPr lang="zh-TW" altLang="en-US" dirty="0">
              <a:solidFill>
                <a:schemeClr val="tx1"/>
              </a:solidFill>
              <a:latin typeface="宋体" panose="02010600030101010101" pitchFamily="2" charset="-122"/>
              <a:ea typeface="宋体" panose="02010600030101010101" pitchFamily="2" charset="-122"/>
            </a:endParaRPr>
          </a:p>
          <a:p>
            <a:endParaRPr lang="zh-TW" altLang="en-US" b="1" dirty="0">
              <a:solidFill>
                <a:schemeClr val="tx1"/>
              </a:solidFill>
              <a:latin typeface="宋体" panose="02010600030101010101" pitchFamily="2" charset="-122"/>
              <a:ea typeface="宋体" panose="02010600030101010101" pitchFamily="2" charset="-122"/>
            </a:endParaRPr>
          </a:p>
        </p:txBody>
      </p:sp>
      <p:pic>
        <p:nvPicPr>
          <p:cNvPr id="6" name="Picture 24" descr="d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7896" y="793875"/>
            <a:ext cx="2008981" cy="1396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5"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213" y="3613961"/>
            <a:ext cx="1883664" cy="1508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2" descr="special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574" y="5180604"/>
            <a:ext cx="1883664" cy="99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7" descr="xin_28040229182098429667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6192" y="2254964"/>
            <a:ext cx="1812387" cy="1358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596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Text Box 4"/>
          <p:cNvSpPr txBox="1">
            <a:spLocks noChangeArrowheads="1"/>
          </p:cNvSpPr>
          <p:nvPr/>
        </p:nvSpPr>
        <p:spPr bwMode="auto">
          <a:xfrm>
            <a:off x="1020581" y="787792"/>
            <a:ext cx="9352406" cy="172354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zh-CN" altLang="en-US" sz="2000" b="1" dirty="0">
                <a:solidFill>
                  <a:schemeClr val="tx1"/>
                </a:solidFill>
              </a:rPr>
              <a:t>修订方法：部分匹配交叉（</a:t>
            </a:r>
            <a:r>
              <a:rPr lang="en-US" altLang="zh-CN" sz="2000" b="1" dirty="0">
                <a:solidFill>
                  <a:schemeClr val="tx1"/>
                </a:solidFill>
              </a:rPr>
              <a:t>Partially-matched crossover</a:t>
            </a:r>
            <a:r>
              <a:rPr lang="zh-CN" altLang="en-US" sz="2000" b="1" dirty="0">
                <a:solidFill>
                  <a:schemeClr val="tx1"/>
                </a:solidFill>
              </a:rPr>
              <a:t>，</a:t>
            </a:r>
            <a:r>
              <a:rPr lang="en-US" altLang="zh-CN" sz="2000" b="1" dirty="0">
                <a:solidFill>
                  <a:schemeClr val="tx1"/>
                </a:solidFill>
              </a:rPr>
              <a:t>PMX</a:t>
            </a:r>
            <a:r>
              <a:rPr lang="zh-CN" altLang="en-US" sz="2000" b="1" dirty="0">
                <a:solidFill>
                  <a:schemeClr val="tx1"/>
                </a:solidFill>
              </a:rPr>
              <a:t>）</a:t>
            </a:r>
          </a:p>
          <a:p>
            <a:pPr algn="just" eaLnBrk="1" hangingPunct="1">
              <a:lnSpc>
                <a:spcPct val="120000"/>
              </a:lnSpc>
              <a:spcBef>
                <a:spcPct val="50000"/>
              </a:spcBef>
              <a:buClr>
                <a:srgbClr val="0000FF"/>
              </a:buClr>
            </a:pPr>
            <a:r>
              <a:rPr lang="zh-CN" altLang="en-US" sz="2000" dirty="0">
                <a:solidFill>
                  <a:schemeClr val="tx1"/>
                </a:solidFill>
              </a:rPr>
              <a:t>  部分匹配交叉保证了每个染色体中的基因仅出现一次，通过该交叉策略在一个染色体中不会出现重复的基因，所以</a:t>
            </a:r>
            <a:r>
              <a:rPr lang="en-US" altLang="zh-CN" sz="2000" dirty="0">
                <a:solidFill>
                  <a:schemeClr val="tx1"/>
                </a:solidFill>
              </a:rPr>
              <a:t>PMX</a:t>
            </a:r>
            <a:r>
              <a:rPr lang="zh-CN" altLang="en-US" sz="2000" dirty="0">
                <a:solidFill>
                  <a:schemeClr val="tx1"/>
                </a:solidFill>
              </a:rPr>
              <a:t>经常用于旅行商（</a:t>
            </a:r>
            <a:r>
              <a:rPr lang="en-US" altLang="zh-CN" sz="2000" dirty="0">
                <a:solidFill>
                  <a:schemeClr val="tx1"/>
                </a:solidFill>
              </a:rPr>
              <a:t>TSP</a:t>
            </a:r>
            <a:r>
              <a:rPr lang="zh-CN" altLang="en-US" sz="2000" dirty="0">
                <a:solidFill>
                  <a:schemeClr val="tx1"/>
                </a:solidFill>
              </a:rPr>
              <a:t>）或其他排序问题编码。。 </a:t>
            </a:r>
          </a:p>
        </p:txBody>
      </p:sp>
      <p:sp>
        <p:nvSpPr>
          <p:cNvPr id="5" name="Rectangle 1"/>
          <p:cNvSpPr>
            <a:spLocks noChangeArrowheads="1"/>
          </p:cNvSpPr>
          <p:nvPr/>
        </p:nvSpPr>
        <p:spPr bwMode="auto">
          <a:xfrm>
            <a:off x="1216403" y="2499819"/>
            <a:ext cx="1540498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D4D4D"/>
                </a:solidFill>
                <a:effectLst/>
                <a:ea typeface="-apple-system"/>
              </a:rPr>
              <a:t>Step1：随机选择一对染色体（父代）中几个基因的起止位置（两染色体被选位置相同）。</a:t>
            </a: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4D4D4D"/>
                </a:solidFill>
                <a:effectLst/>
                <a:ea typeface="-apple-system"/>
              </a:rPr>
              <a:t> </a:t>
            </a:r>
            <a:r>
              <a:rPr kumimoji="0" lang="zh-CN" altLang="zh-CN" sz="1600" b="0" i="0" u="none" strike="noStrike" cap="none" normalizeH="0" baseline="0" dirty="0">
                <a:ln>
                  <a:noFill/>
                </a:ln>
                <a:solidFill>
                  <a:srgbClr val="4D4D4D"/>
                </a:solidFill>
                <a:effectLst/>
                <a:ea typeface="-apple-system"/>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D4D4D"/>
                </a:solidFill>
                <a:effectLst/>
                <a:ea typeface="-apple-system"/>
              </a:rPr>
              <a:t>Step2：交换这两组基因的位置。</a:t>
            </a:r>
            <a:br>
              <a:rPr kumimoji="0" lang="zh-CN" altLang="zh-CN" sz="1600" b="0" i="0" u="none" strike="noStrike" cap="none" normalizeH="0" baseline="0" dirty="0">
                <a:ln>
                  <a:noFill/>
                </a:ln>
                <a:solidFill>
                  <a:srgbClr val="4D4D4D"/>
                </a:solidFill>
                <a:effectLst/>
                <a:ea typeface="-apple-system"/>
              </a:rPr>
            </a:br>
            <a:r>
              <a:rPr kumimoji="0" lang="zh-CN" altLang="zh-CN" sz="1600" b="0" i="0" u="none" strike="noStrike" cap="none" normalizeH="0" baseline="0" dirty="0">
                <a:ln>
                  <a:noFill/>
                </a:ln>
                <a:solidFill>
                  <a:srgbClr val="4D4D4D"/>
                </a:solidFill>
                <a:effectLst/>
                <a:ea typeface="-apple-system"/>
              </a:rPr>
              <a:t>  </a:t>
            </a:r>
            <a:br>
              <a:rPr kumimoji="0" lang="zh-CN" altLang="zh-CN" sz="1600" b="0" i="0" u="none" strike="noStrike" cap="none" normalizeH="0" baseline="0" dirty="0">
                <a:ln>
                  <a:noFill/>
                </a:ln>
                <a:solidFill>
                  <a:srgbClr val="4D4D4D"/>
                </a:solidFill>
                <a:effectLst/>
                <a:ea typeface="-apple-system"/>
              </a:rPr>
            </a:br>
            <a:endParaRPr kumimoji="0" lang="zh-CN" altLang="zh-CN" sz="1600" b="0" i="0" u="none" strike="noStrike" cap="none" normalizeH="0" baseline="0" dirty="0">
              <a:ln>
                <a:noFill/>
              </a:ln>
              <a:solidFill>
                <a:srgbClr val="4D4D4D"/>
              </a:solidFill>
              <a:effectLst/>
              <a:ea typeface="-apple-system"/>
            </a:endParaRPr>
          </a:p>
        </p:txBody>
      </p:sp>
      <p:pic>
        <p:nvPicPr>
          <p:cNvPr id="53250" name="Picture 2" descr="在这里插入图片描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345" y="2849145"/>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5718" y="4292703"/>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4103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1800" dirty="0"/>
              <a:t>最终结果：</a:t>
            </a:r>
          </a:p>
        </p:txBody>
      </p:sp>
      <p:sp>
        <p:nvSpPr>
          <p:cNvPr id="3" name="标题 2"/>
          <p:cNvSpPr>
            <a:spLocks noGrp="1"/>
          </p:cNvSpPr>
          <p:nvPr>
            <p:ph type="title"/>
          </p:nvPr>
        </p:nvSpPr>
        <p:spPr/>
        <p:txBody>
          <a:bodyPr/>
          <a:lstStyle/>
          <a:p>
            <a:endParaRPr lang="zh-CN" altLang="en-US"/>
          </a:p>
        </p:txBody>
      </p:sp>
      <p:sp>
        <p:nvSpPr>
          <p:cNvPr id="4" name="矩形 3"/>
          <p:cNvSpPr/>
          <p:nvPr/>
        </p:nvSpPr>
        <p:spPr>
          <a:xfrm>
            <a:off x="1185644" y="933086"/>
            <a:ext cx="8453306" cy="646331"/>
          </a:xfrm>
          <a:prstGeom prst="rect">
            <a:avLst/>
          </a:prstGeom>
        </p:spPr>
        <p:txBody>
          <a:bodyPr wrap="square">
            <a:spAutoFit/>
          </a:bodyPr>
          <a:lstStyle/>
          <a:p>
            <a:pPr lvl="0" eaLnBrk="0" fontAlgn="base" hangingPunct="0">
              <a:spcBef>
                <a:spcPct val="0"/>
              </a:spcBef>
              <a:spcAft>
                <a:spcPct val="0"/>
              </a:spcAft>
            </a:pPr>
            <a:r>
              <a:rPr lang="zh-CN" altLang="zh-CN" dirty="0">
                <a:solidFill>
                  <a:srgbClr val="4D4D4D"/>
                </a:solidFill>
                <a:ea typeface="-apple-system"/>
              </a:rPr>
              <a:t>Step3</a:t>
            </a:r>
            <a:r>
              <a:rPr lang="zh-CN" altLang="en-US" dirty="0">
                <a:solidFill>
                  <a:srgbClr val="4D4D4D"/>
                </a:solidFill>
                <a:ea typeface="-apple-system"/>
              </a:rPr>
              <a:t>修订：</a:t>
            </a:r>
            <a:r>
              <a:rPr lang="zh-CN" altLang="zh-CN" dirty="0">
                <a:solidFill>
                  <a:srgbClr val="4D4D4D"/>
                </a:solidFill>
                <a:ea typeface="-apple-system"/>
              </a:rPr>
              <a:t>做冲突检测，根据交换的两组基因建立一个映射关系</a:t>
            </a:r>
            <a:r>
              <a:rPr lang="zh-CN" altLang="en-US" dirty="0">
                <a:solidFill>
                  <a:srgbClr val="4D4D4D"/>
                </a:solidFill>
                <a:ea typeface="-apple-system"/>
              </a:rPr>
              <a:t>。</a:t>
            </a:r>
            <a:r>
              <a:rPr lang="zh-CN" altLang="en-US" dirty="0"/>
              <a:t>所有冲突的基因都会经过映射，保证形成的新一对子代基因无冲突</a:t>
            </a:r>
            <a:endParaRPr lang="zh-CN" altLang="zh-CN" dirty="0">
              <a:solidFill>
                <a:srgbClr val="4D4D4D"/>
              </a:solidFill>
              <a:ea typeface="-apple-system"/>
            </a:endParaRPr>
          </a:p>
        </p:txBody>
      </p:sp>
      <p:pic>
        <p:nvPicPr>
          <p:cNvPr id="54274" name="Picture 2"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732" y="1625583"/>
            <a:ext cx="6831129" cy="2159555"/>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986" y="4299098"/>
            <a:ext cx="4687592" cy="14040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在这里插入图片描述"/>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9798" y="3831304"/>
            <a:ext cx="4693418" cy="23467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在这里插入图片描述"/>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67750" y="1419485"/>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5019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55298" name="Picture 2"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1037" y="1009722"/>
            <a:ext cx="8904534" cy="500880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388188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顺序交叉（</a:t>
            </a:r>
            <a:r>
              <a:rPr lang="en-US" altLang="zh-CN" sz="2400" dirty="0"/>
              <a:t>Order Crossover</a:t>
            </a:r>
            <a:r>
              <a:rPr lang="zh-CN" altLang="en-US" sz="2400" dirty="0"/>
              <a:t>，</a:t>
            </a:r>
            <a:r>
              <a:rPr lang="en-US" altLang="zh-CN" sz="2400" dirty="0"/>
              <a:t>OX</a:t>
            </a:r>
            <a:r>
              <a:rPr lang="zh-CN" altLang="en-US" sz="2400" dirty="0"/>
              <a:t>）</a:t>
            </a:r>
          </a:p>
        </p:txBody>
      </p:sp>
      <p:sp>
        <p:nvSpPr>
          <p:cNvPr id="3" name="标题 2"/>
          <p:cNvSpPr>
            <a:spLocks noGrp="1"/>
          </p:cNvSpPr>
          <p:nvPr>
            <p:ph type="title"/>
          </p:nvPr>
        </p:nvSpPr>
        <p:spPr/>
        <p:txBody>
          <a:bodyPr/>
          <a:lstStyle/>
          <a:p>
            <a:endParaRPr lang="zh-CN" altLang="en-US"/>
          </a:p>
        </p:txBody>
      </p:sp>
      <p:sp>
        <p:nvSpPr>
          <p:cNvPr id="4" name="Rectangle 1"/>
          <p:cNvSpPr>
            <a:spLocks noChangeArrowheads="1"/>
          </p:cNvSpPr>
          <p:nvPr/>
        </p:nvSpPr>
        <p:spPr bwMode="auto">
          <a:xfrm>
            <a:off x="1199334" y="1185552"/>
            <a:ext cx="99513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D4D4D"/>
                </a:solidFill>
                <a:effectLst/>
                <a:latin typeface="Arial" panose="020B0604020202020204" pitchFamily="34" charset="0"/>
                <a:ea typeface="-apple-system"/>
              </a:rPr>
              <a:t>Step1：与PMX相同，随机选择一对染色体（父代）中几个基因的起止位置（两染色体被选位置相同）。</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rgbClr val="4D4D4D"/>
                </a:solidFill>
                <a:effectLst/>
                <a:latin typeface="Arial" panose="020B0604020202020204" pitchFamily="34" charset="0"/>
                <a:ea typeface="-apple-system"/>
              </a:rPr>
              <a:t>Step2：生成一个子代，并保证子代中被选中的基因的位置与父代相同。</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rgbClr val="4D4D4D"/>
                </a:solidFill>
                <a:effectLst/>
                <a:latin typeface="Arial" panose="020B0604020202020204" pitchFamily="34" charset="0"/>
                <a:ea typeface="-apple-system"/>
              </a:rPr>
              <a:t>Step3：先找出第一步选中的基因在另一个父代中的位置，再将其余基因按顺序放入上一步生成的子代中。</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5632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179" y="1701881"/>
            <a:ext cx="352425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56323" name="Picture 3"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97" y="3649868"/>
            <a:ext cx="3810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396" y="5040797"/>
            <a:ext cx="3524250" cy="100012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9945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基于位置的交叉（</a:t>
            </a:r>
            <a:r>
              <a:rPr lang="en-US" altLang="zh-CN" sz="2400" dirty="0"/>
              <a:t>Position-based Crossover</a:t>
            </a:r>
            <a:r>
              <a:rPr lang="zh-CN" altLang="en-US" sz="2400" dirty="0"/>
              <a:t>，</a:t>
            </a:r>
            <a:r>
              <a:rPr lang="en-US" altLang="zh-CN" sz="2400" dirty="0"/>
              <a:t>PBX</a:t>
            </a:r>
            <a:r>
              <a:rPr lang="zh-CN" altLang="en-US" sz="2400" dirty="0"/>
              <a:t>）</a:t>
            </a:r>
          </a:p>
          <a:p>
            <a:endParaRPr lang="zh-CN" altLang="en-US" dirty="0"/>
          </a:p>
        </p:txBody>
      </p:sp>
      <p:sp>
        <p:nvSpPr>
          <p:cNvPr id="3" name="标题 2"/>
          <p:cNvSpPr>
            <a:spLocks noGrp="1"/>
          </p:cNvSpPr>
          <p:nvPr>
            <p:ph type="title"/>
          </p:nvPr>
        </p:nvSpPr>
        <p:spPr/>
        <p:txBody>
          <a:bodyPr/>
          <a:lstStyle/>
          <a:p>
            <a:endParaRPr lang="zh-CN" altLang="en-US"/>
          </a:p>
        </p:txBody>
      </p:sp>
      <p:pic>
        <p:nvPicPr>
          <p:cNvPr id="5734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7930" y="1378838"/>
            <a:ext cx="7939801" cy="446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1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循环交叉</a:t>
            </a:r>
          </a:p>
        </p:txBody>
      </p:sp>
      <p:sp>
        <p:nvSpPr>
          <p:cNvPr id="3" name="标题 2"/>
          <p:cNvSpPr>
            <a:spLocks noGrp="1"/>
          </p:cNvSpPr>
          <p:nvPr>
            <p:ph type="title"/>
          </p:nvPr>
        </p:nvSpPr>
        <p:spPr/>
        <p:txBody>
          <a:bodyPr/>
          <a:lstStyle/>
          <a:p>
            <a:endParaRPr lang="zh-CN" altLang="en-US"/>
          </a:p>
        </p:txBody>
      </p:sp>
      <p:pic>
        <p:nvPicPr>
          <p:cNvPr id="51202" name="Picture 2" descr="https://images2018.cnblogs.com/blog/1343872/201806/1343872-20180602105809480-8281044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1709129"/>
            <a:ext cx="435292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images2018.cnblogs.com/blog/1343872/201806/1343872-20180602105905925-15424447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508" y="1021940"/>
            <a:ext cx="46863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s://images2018.cnblogs.com/blog/1343872/201806/1343872-20180602110137556-11133153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528" y="3643312"/>
            <a:ext cx="4724400" cy="2533651"/>
          </a:xfrm>
          <a:prstGeom prst="rect">
            <a:avLst/>
          </a:prstGeom>
          <a:noFill/>
          <a:extLst>
            <a:ext uri="{909E8E84-426E-40DD-AFC4-6F175D3DCCD1}">
              <a14:hiddenFill xmlns:a14="http://schemas.microsoft.com/office/drawing/2010/main">
                <a:solidFill>
                  <a:srgbClr val="FFFFFF"/>
                </a:solidFill>
              </a14:hiddenFill>
            </a:ext>
          </a:extLst>
        </p:spPr>
      </p:pic>
      <p:pic>
        <p:nvPicPr>
          <p:cNvPr id="51208" name="Picture 8" descr="https://images2018.cnblogs.com/blog/1343872/201806/1343872-20180602110308162-113914607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6583" y="3757611"/>
            <a:ext cx="4467225" cy="115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12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52226" name="Picture 2" descr="https://images2018.cnblogs.com/blog/1343872/201806/1343872-20180602110404257-958643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613" y="1453778"/>
            <a:ext cx="4467225" cy="1866901"/>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https://images2018.cnblogs.com/blog/1343872/201806/1343872-20180602110541243-15219368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197" y="1374336"/>
            <a:ext cx="4371975" cy="1704976"/>
          </a:xfrm>
          <a:prstGeom prst="rect">
            <a:avLst/>
          </a:prstGeom>
          <a:noFill/>
          <a:extLst>
            <a:ext uri="{909E8E84-426E-40DD-AFC4-6F175D3DCCD1}">
              <a14:hiddenFill xmlns:a14="http://schemas.microsoft.com/office/drawing/2010/main">
                <a:solidFill>
                  <a:srgbClr val="FFFFFF"/>
                </a:solidFill>
              </a14:hiddenFill>
            </a:ext>
          </a:extLst>
        </p:spPr>
      </p:pic>
      <p:pic>
        <p:nvPicPr>
          <p:cNvPr id="52230" name="Picture 6" descr="https://images2018.cnblogs.com/blog/1343872/201806/1343872-20180602110715600-58517070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997" y="3934910"/>
            <a:ext cx="468630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146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变异</a:t>
            </a:r>
            <a:r>
              <a:rPr lang="en-US" altLang="zh-CN" dirty="0"/>
              <a:t>mutation</a:t>
            </a:r>
            <a:r>
              <a:rPr lang="zh-CN" altLang="en-US" dirty="0"/>
              <a:t>（基因突变）</a:t>
            </a:r>
          </a:p>
          <a:p>
            <a:pPr>
              <a:lnSpc>
                <a:spcPct val="150000"/>
              </a:lnSpc>
            </a:pPr>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4" name="图片 3" descr="https://pic3.zhimg.com/80/v2-5376634cfd8f124ed87e4e1e22524ea2_720w.jpg"/>
          <p:cNvPicPr/>
          <p:nvPr/>
        </p:nvPicPr>
        <p:blipFill rotWithShape="1">
          <a:blip r:embed="rId2">
            <a:extLst>
              <a:ext uri="{28A0092B-C50C-407E-A947-70E740481C1C}">
                <a14:useLocalDpi xmlns:a14="http://schemas.microsoft.com/office/drawing/2010/main" val="0"/>
              </a:ext>
            </a:extLst>
          </a:blip>
          <a:srcRect b="28231"/>
          <a:stretch/>
        </p:blipFill>
        <p:spPr bwMode="auto">
          <a:xfrm>
            <a:off x="3047474" y="2440119"/>
            <a:ext cx="5343525" cy="710943"/>
          </a:xfrm>
          <a:prstGeom prst="rect">
            <a:avLst/>
          </a:prstGeom>
          <a:noFill/>
          <a:ln>
            <a:noFill/>
          </a:ln>
        </p:spPr>
      </p:pic>
    </p:spTree>
    <p:extLst>
      <p:ext uri="{BB962C8B-B14F-4D97-AF65-F5344CB8AC3E}">
        <p14:creationId xmlns:p14="http://schemas.microsoft.com/office/powerpoint/2010/main" val="344389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27"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408" y="1618920"/>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096000" y="191192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477438" y="235575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708347" y="1801526"/>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82128" y="1618920"/>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00392" y="155363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962226" y="242342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118" y="211731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522" y="289242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160" y="233841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5326" y="1355307"/>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8215" y="213203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6811" y="273964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500408" y="287747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76480" y="2763379"/>
            <a:ext cx="461818" cy="49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GA</a:t>
            </a:r>
            <a:r>
              <a:rPr lang="zh-CN" altLang="en-US" dirty="0"/>
              <a:t>的基本原理</a:t>
            </a:r>
          </a:p>
        </p:txBody>
      </p:sp>
      <p:sp>
        <p:nvSpPr>
          <p:cNvPr id="3" name="标题 2"/>
          <p:cNvSpPr>
            <a:spLocks noGrp="1"/>
          </p:cNvSpPr>
          <p:nvPr>
            <p:ph type="title"/>
          </p:nvPr>
        </p:nvSpPr>
        <p:spPr/>
        <p:txBody>
          <a:bodyPr/>
          <a:lstStyle/>
          <a:p>
            <a:endParaRPr lang="zh-CN" altLang="en-US"/>
          </a:p>
        </p:txBody>
      </p:sp>
      <p:pic>
        <p:nvPicPr>
          <p:cNvPr id="5" name="图片 4"/>
          <p:cNvPicPr>
            <a:picLocks noChangeAspect="1"/>
          </p:cNvPicPr>
          <p:nvPr/>
        </p:nvPicPr>
        <p:blipFill rotWithShape="1">
          <a:blip r:embed="rId2"/>
          <a:srcRect t="13808"/>
          <a:stretch/>
        </p:blipFill>
        <p:spPr>
          <a:xfrm>
            <a:off x="2433919" y="1714500"/>
            <a:ext cx="7115455" cy="3768256"/>
          </a:xfrm>
          <a:prstGeom prst="rect">
            <a:avLst/>
          </a:prstGeom>
        </p:spPr>
      </p:pic>
    </p:spTree>
    <p:extLst>
      <p:ext uri="{BB962C8B-B14F-4D97-AF65-F5344CB8AC3E}">
        <p14:creationId xmlns:p14="http://schemas.microsoft.com/office/powerpoint/2010/main" val="367817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a:t>最优化技术</a:t>
            </a:r>
            <a:br>
              <a:rPr lang="en-US" altLang="zh-CN" dirty="0"/>
            </a:br>
            <a:r>
              <a:rPr lang="en-US" altLang="zh-CN" dirty="0"/>
              <a:t>-</a:t>
            </a:r>
            <a:r>
              <a:rPr lang="zh-CN" altLang="en-US" dirty="0"/>
              <a:t>遗传算法（</a:t>
            </a:r>
            <a:r>
              <a:rPr lang="en-US" altLang="zh-CN" dirty="0"/>
              <a:t>GA</a:t>
            </a:r>
            <a:r>
              <a:rPr lang="zh-CN" altLang="en-US" dirty="0"/>
              <a:t>）</a:t>
            </a:r>
            <a:endParaRPr lang="zh-CN" altLang="en-US" sz="4800" dirty="0"/>
          </a:p>
        </p:txBody>
      </p:sp>
      <p:sp>
        <p:nvSpPr>
          <p:cNvPr id="3" name="副标题 2"/>
          <p:cNvSpPr>
            <a:spLocks noGrp="1"/>
          </p:cNvSpPr>
          <p:nvPr>
            <p:ph type="subTitle" idx="1"/>
          </p:nvPr>
        </p:nvSpPr>
        <p:spPr>
          <a:xfrm>
            <a:off x="2664032" y="4516438"/>
            <a:ext cx="9144000" cy="1655762"/>
          </a:xfrm>
        </p:spPr>
        <p:txBody>
          <a:bodyPr/>
          <a:lstStyle/>
          <a:p>
            <a:r>
              <a:rPr lang="zh-CN" altLang="en-US" dirty="0"/>
              <a:t>                                </a:t>
            </a:r>
            <a:endParaRPr lang="en-US" altLang="zh-CN" dirty="0"/>
          </a:p>
          <a:p>
            <a:r>
              <a:rPr lang="en-US" altLang="zh-CN" dirty="0"/>
              <a:t>                                   </a:t>
            </a:r>
            <a:r>
              <a:rPr lang="zh-CN" altLang="en-US" dirty="0"/>
              <a:t>重庆大学 文静</a:t>
            </a:r>
          </a:p>
        </p:txBody>
      </p:sp>
    </p:spTree>
    <p:extLst>
      <p:ext uri="{BB962C8B-B14F-4D97-AF65-F5344CB8AC3E}">
        <p14:creationId xmlns:p14="http://schemas.microsoft.com/office/powerpoint/2010/main" val="4195427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2565012" y="6188239"/>
            <a:ext cx="4718664" cy="369332"/>
          </a:xfrm>
          <a:prstGeom prst="rect">
            <a:avLst/>
          </a:prstGeom>
        </p:spPr>
        <p:txBody>
          <a:bodyPr wrap="none">
            <a:spAutoFit/>
          </a:bodyPr>
          <a:lstStyle/>
          <a:p>
            <a:r>
              <a:rPr lang="zh-CN" altLang="en-US" dirty="0"/>
              <a:t>来源：https://zhuanlan.zhihu.com/p/35986593</a:t>
            </a:r>
          </a:p>
        </p:txBody>
      </p:sp>
      <p:pic>
        <p:nvPicPr>
          <p:cNvPr id="51204" name="Picture 4" descr="https://pic2.zhimg.com/80/v2-024a2dc46d63958d0b107d8afc65c275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552" y="1436198"/>
            <a:ext cx="2329944" cy="290486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https://pic2.zhimg.com/v2-4a380d460b33a5b226893b8c52851db1_b.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4309354" y="1286807"/>
            <a:ext cx="7044445" cy="2246769"/>
          </a:xfrm>
          <a:prstGeom prst="rect">
            <a:avLst/>
          </a:prstGeom>
        </p:spPr>
        <p:txBody>
          <a:bodyPr wrap="square">
            <a:spAutoFit/>
          </a:bodyPr>
          <a:lstStyle/>
          <a:p>
            <a:pPr>
              <a:buFont typeface="Arial" panose="020B0604020202020204" pitchFamily="34" charset="0"/>
              <a:buChar char="•"/>
            </a:pPr>
            <a:r>
              <a:rPr lang="en-US" altLang="zh-CN" sz="2000" dirty="0">
                <a:solidFill>
                  <a:srgbClr val="191B1F"/>
                </a:solidFill>
                <a:latin typeface="-apple-system"/>
              </a:rPr>
              <a:t>Node</a:t>
            </a:r>
            <a:r>
              <a:rPr lang="zh-CN" altLang="en-US" sz="2000" dirty="0">
                <a:solidFill>
                  <a:srgbClr val="191B1F"/>
                </a:solidFill>
                <a:latin typeface="-apple-system"/>
              </a:rPr>
              <a:t>，</a:t>
            </a:r>
            <a:r>
              <a:rPr lang="zh-CN" altLang="en-US" sz="2000" b="1" dirty="0">
                <a:solidFill>
                  <a:srgbClr val="191B1F"/>
                </a:solidFill>
                <a:latin typeface="-apple-system"/>
              </a:rPr>
              <a:t>腿</a:t>
            </a:r>
            <a:r>
              <a:rPr lang="zh-CN" altLang="en-US" sz="2000" dirty="0">
                <a:solidFill>
                  <a:srgbClr val="191B1F"/>
                </a:solidFill>
                <a:latin typeface="-apple-system"/>
              </a:rPr>
              <a:t>，</a:t>
            </a:r>
            <a:r>
              <a:rPr lang="zh-CN" altLang="en-US" sz="2000" b="1" dirty="0">
                <a:solidFill>
                  <a:srgbClr val="191B1F"/>
                </a:solidFill>
                <a:latin typeface="-apple-system"/>
              </a:rPr>
              <a:t>圆圆的东西</a:t>
            </a:r>
            <a:r>
              <a:rPr lang="en-US" altLang="zh-CN" sz="2000" b="1" dirty="0">
                <a:solidFill>
                  <a:srgbClr val="191B1F"/>
                </a:solidFill>
                <a:latin typeface="-apple-system"/>
              </a:rPr>
              <a:t>,</a:t>
            </a:r>
            <a:r>
              <a:rPr lang="zh-CN" altLang="en-US" sz="2000" dirty="0">
                <a:solidFill>
                  <a:srgbClr val="191B1F"/>
                </a:solidFill>
                <a:latin typeface="-apple-system"/>
              </a:rPr>
              <a:t>颜色越深表示和地面的摩擦力越大</a:t>
            </a:r>
          </a:p>
          <a:p>
            <a:pPr>
              <a:buFont typeface="Arial" panose="020B0604020202020204" pitchFamily="34" charset="0"/>
              <a:buChar char="•"/>
            </a:pPr>
            <a:r>
              <a:rPr lang="en-US" altLang="zh-CN" sz="2000" dirty="0" err="1">
                <a:solidFill>
                  <a:srgbClr val="191B1F"/>
                </a:solidFill>
                <a:latin typeface="-apple-system"/>
              </a:rPr>
              <a:t>Muscal</a:t>
            </a:r>
            <a:r>
              <a:rPr lang="zh-CN" altLang="en-US" sz="2000" dirty="0">
                <a:solidFill>
                  <a:srgbClr val="191B1F"/>
                </a:solidFill>
                <a:latin typeface="-apple-system"/>
              </a:rPr>
              <a:t>，</a:t>
            </a:r>
            <a:r>
              <a:rPr lang="zh-CN" altLang="en-US" sz="2000" b="1" dirty="0">
                <a:solidFill>
                  <a:srgbClr val="191B1F"/>
                </a:solidFill>
                <a:latin typeface="-apple-system"/>
              </a:rPr>
              <a:t>肌肉</a:t>
            </a:r>
            <a:r>
              <a:rPr lang="zh-CN" altLang="en-US" sz="2000" dirty="0">
                <a:solidFill>
                  <a:srgbClr val="191B1F"/>
                </a:solidFill>
                <a:latin typeface="-apple-system"/>
              </a:rPr>
              <a:t>，</a:t>
            </a:r>
            <a:r>
              <a:rPr lang="zh-CN" altLang="en-US" sz="2000" b="1" dirty="0">
                <a:solidFill>
                  <a:srgbClr val="191B1F"/>
                </a:solidFill>
                <a:latin typeface="-apple-system"/>
              </a:rPr>
              <a:t>连接圆圈的粗线</a:t>
            </a:r>
            <a:r>
              <a:rPr lang="zh-CN" altLang="en-US" sz="2000" dirty="0">
                <a:solidFill>
                  <a:srgbClr val="191B1F"/>
                </a:solidFill>
                <a:latin typeface="-apple-system"/>
              </a:rPr>
              <a:t>，颜色越深越粗的肌肉表示更有力量，而且每一条肌肉都有不同的原始长度。肌肉越强，他就越有能力拉动连接的两个</a:t>
            </a:r>
            <a:r>
              <a:rPr lang="en-US" altLang="zh-CN" sz="2000" dirty="0">
                <a:solidFill>
                  <a:srgbClr val="191B1F"/>
                </a:solidFill>
                <a:latin typeface="-apple-system"/>
              </a:rPr>
              <a:t>Node</a:t>
            </a:r>
          </a:p>
          <a:p>
            <a:pPr>
              <a:buFont typeface="Arial" panose="020B0604020202020204" pitchFamily="34" charset="0"/>
              <a:buChar char="•"/>
            </a:pPr>
            <a:r>
              <a:rPr lang="zh-CN" altLang="en-US" sz="2000" dirty="0">
                <a:solidFill>
                  <a:srgbClr val="191B1F"/>
                </a:solidFill>
                <a:latin typeface="-apple-system"/>
              </a:rPr>
              <a:t>还有最重要的下图：</a:t>
            </a:r>
            <a:r>
              <a:rPr lang="zh-CN" altLang="en-US" sz="2000" b="1" dirty="0">
                <a:solidFill>
                  <a:srgbClr val="191B1F"/>
                </a:solidFill>
                <a:latin typeface="-apple-system"/>
              </a:rPr>
              <a:t>时钟</a:t>
            </a:r>
            <a:r>
              <a:rPr lang="zh-CN" altLang="en-US" sz="2000" dirty="0">
                <a:solidFill>
                  <a:srgbClr val="191B1F"/>
                </a:solidFill>
                <a:latin typeface="-apple-system"/>
              </a:rPr>
              <a:t>。也就是这些肌肉有拉长的时间和收缩的时间。在拉长时间，肌肉总想让两腿之间距离变远，收缩时间肌肉又想让腿之间距离近。</a:t>
            </a:r>
            <a:endParaRPr lang="zh-CN" altLang="en-US" sz="2000" b="0" i="0" dirty="0">
              <a:solidFill>
                <a:srgbClr val="191B1F"/>
              </a:solidFill>
              <a:effectLst/>
              <a:latin typeface="-apple-system"/>
            </a:endParaRPr>
          </a:p>
        </p:txBody>
      </p:sp>
      <p:pic>
        <p:nvPicPr>
          <p:cNvPr id="51202" name="Picture 2" descr="https://pic2.zhimg.com/v2-05c9ec57c1c6d398212ca65c510b85d9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979" y="3514074"/>
            <a:ext cx="5442794" cy="2728502"/>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p:txBody>
          <a:bodyPr/>
          <a:lstStyle/>
          <a:p>
            <a:r>
              <a:rPr lang="zh-CN" altLang="en-US" dirty="0"/>
              <a:t>遗传算法的网上经典示例：生命模拟器</a:t>
            </a:r>
          </a:p>
        </p:txBody>
      </p:sp>
    </p:spTree>
    <p:extLst>
      <p:ext uri="{BB962C8B-B14F-4D97-AF65-F5344CB8AC3E}">
        <p14:creationId xmlns:p14="http://schemas.microsoft.com/office/powerpoint/2010/main" val="142744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遗传算法与最优化问题：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遗传算法基本思想</a:t>
            </a:r>
            <a:endParaRPr lang="en-US" altLang="zh-CN" dirty="0"/>
          </a:p>
          <a:p>
            <a:endParaRPr lang="zh-CN" altLang="en-US" dirty="0"/>
          </a:p>
        </p:txBody>
      </p:sp>
      <p:sp>
        <p:nvSpPr>
          <p:cNvPr id="3" name="标题 2"/>
          <p:cNvSpPr>
            <a:spLocks noGrp="1"/>
          </p:cNvSpPr>
          <p:nvPr>
            <p:ph type="title"/>
          </p:nvPr>
        </p:nvSpPr>
        <p:spPr/>
        <p:txBody>
          <a:bodyPr>
            <a:normAutofit/>
          </a:bodyPr>
          <a:lstStyle/>
          <a:p>
            <a:r>
              <a:rPr lang="zh-CN" altLang="en-US" dirty="0"/>
              <a:t>遗传算法</a:t>
            </a:r>
          </a:p>
        </p:txBody>
      </p:sp>
      <p:sp>
        <p:nvSpPr>
          <p:cNvPr id="4" name="Rectangle 5"/>
          <p:cNvSpPr>
            <a:spLocks noChangeArrowheads="1"/>
          </p:cNvSpPr>
          <p:nvPr/>
        </p:nvSpPr>
        <p:spPr bwMode="auto">
          <a:xfrm>
            <a:off x="2316480" y="3813048"/>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zh-CN" sz="2800">
              <a:solidFill>
                <a:schemeClr val="tx1"/>
              </a:solidFill>
              <a:latin typeface="Times New Roman" panose="02020603050405020304" pitchFamily="18" charset="0"/>
            </a:endParaRPr>
          </a:p>
        </p:txBody>
      </p:sp>
      <p:sp>
        <p:nvSpPr>
          <p:cNvPr id="5" name="Text Box 6"/>
          <p:cNvSpPr txBox="1">
            <a:spLocks noChangeArrowheads="1"/>
          </p:cNvSpPr>
          <p:nvPr/>
        </p:nvSpPr>
        <p:spPr bwMode="auto">
          <a:xfrm>
            <a:off x="1292906" y="5191734"/>
            <a:ext cx="9393382"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spcBef>
                <a:spcPct val="100000"/>
              </a:spcBef>
              <a:buClr>
                <a:schemeClr val="accent2"/>
              </a:buClr>
            </a:pPr>
            <a:r>
              <a:rPr lang="zh-CN" altLang="en-US" dirty="0">
                <a:solidFill>
                  <a:schemeClr val="tx1"/>
                </a:solidFill>
              </a:rPr>
              <a:t>     在求解问题时从多个解开始，然后通过一定的法则进行逐步迭代以产生新的解。</a:t>
            </a:r>
          </a:p>
          <a:p>
            <a:pPr eaLnBrk="1" hangingPunct="1">
              <a:spcBef>
                <a:spcPct val="50000"/>
              </a:spcBef>
            </a:pPr>
            <a:endParaRPr lang="en-US" altLang="zh-CN" dirty="0"/>
          </a:p>
        </p:txBody>
      </p:sp>
      <p:graphicFrame>
        <p:nvGraphicFramePr>
          <p:cNvPr id="6" name="Object 9"/>
          <p:cNvGraphicFramePr>
            <a:graphicFrameLocks noChangeAspect="1"/>
          </p:cNvGraphicFramePr>
          <p:nvPr>
            <p:extLst>
              <p:ext uri="{D42A27DB-BD31-4B8C-83A1-F6EECF244321}">
                <p14:modId xmlns:p14="http://schemas.microsoft.com/office/powerpoint/2010/main" val="1413120116"/>
              </p:ext>
            </p:extLst>
          </p:nvPr>
        </p:nvGraphicFramePr>
        <p:xfrm>
          <a:off x="4443973" y="1414735"/>
          <a:ext cx="4617591" cy="3153874"/>
        </p:xfrm>
        <a:graphic>
          <a:graphicData uri="http://schemas.openxmlformats.org/presentationml/2006/ole">
            <mc:AlternateContent xmlns:mc="http://schemas.openxmlformats.org/markup-compatibility/2006">
              <mc:Choice xmlns:v="urn:schemas-microsoft-com:vml" Requires="v">
                <p:oleObj spid="_x0000_s50231" name="SmartDraw" r:id="rId3" imgW="3492720" imgH="2066400" progId="SmartDraw.2">
                  <p:embed/>
                </p:oleObj>
              </mc:Choice>
              <mc:Fallback>
                <p:oleObj name="SmartDraw" r:id="rId3" imgW="3492720" imgH="2066400"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973" y="1414735"/>
                        <a:ext cx="4617591" cy="31538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6250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遗传算法的基本流程：</a:t>
            </a:r>
            <a:endParaRPr lang="en-US" altLang="zh-CN" dirty="0"/>
          </a:p>
          <a:p>
            <a:pPr marL="914400" lvl="1" indent="-457200">
              <a:lnSpc>
                <a:spcPct val="150000"/>
              </a:lnSpc>
              <a:buFont typeface="+mj-lt"/>
              <a:buAutoNum type="arabicPeriod"/>
            </a:pPr>
            <a:r>
              <a:rPr lang="zh-CN" altLang="en-US" dirty="0"/>
              <a:t>通过随机方式产生若干由</a:t>
            </a:r>
            <a:r>
              <a:rPr lang="zh-CN" altLang="en-US" b="1" dirty="0">
                <a:solidFill>
                  <a:srgbClr val="002060"/>
                </a:solidFill>
              </a:rPr>
              <a:t>确定长度</a:t>
            </a:r>
            <a:r>
              <a:rPr lang="zh-CN" altLang="en-US" dirty="0"/>
              <a:t>编码的初始群体；</a:t>
            </a:r>
            <a:endParaRPr lang="en-US" altLang="zh-CN" dirty="0"/>
          </a:p>
          <a:p>
            <a:pPr marL="914400" lvl="1" indent="-457200">
              <a:lnSpc>
                <a:spcPct val="150000"/>
              </a:lnSpc>
              <a:buFont typeface="+mj-lt"/>
              <a:buAutoNum type="arabicPeriod"/>
            </a:pPr>
            <a:r>
              <a:rPr lang="zh-CN" altLang="en-US" dirty="0"/>
              <a:t>通过适应度函数对每个个体进行</a:t>
            </a:r>
            <a:r>
              <a:rPr lang="zh-CN" altLang="en-US"/>
              <a:t>评价，用轮盘赌方式选择</a:t>
            </a:r>
            <a:r>
              <a:rPr lang="zh-CN" altLang="en-US" dirty="0"/>
              <a:t>适应</a:t>
            </a:r>
            <a:r>
              <a:rPr lang="zh-CN" altLang="en-US"/>
              <a:t>度值的</a:t>
            </a:r>
            <a:r>
              <a:rPr lang="zh-CN" altLang="en-US" dirty="0"/>
              <a:t>个体参与遗传操作，适应度低的个体被淘汰；</a:t>
            </a:r>
            <a:endParaRPr lang="en-US" altLang="zh-CN" dirty="0"/>
          </a:p>
          <a:p>
            <a:pPr marL="914400" lvl="1" indent="-457200">
              <a:lnSpc>
                <a:spcPct val="150000"/>
              </a:lnSpc>
              <a:buFont typeface="+mj-lt"/>
              <a:buAutoNum type="arabicPeriod"/>
            </a:pPr>
            <a:r>
              <a:rPr lang="zh-CN" altLang="en-US" dirty="0"/>
              <a:t>经遗传操作（</a:t>
            </a:r>
            <a:r>
              <a:rPr lang="zh-CN" altLang="en-US" dirty="0">
                <a:solidFill>
                  <a:srgbClr val="002060"/>
                </a:solidFill>
              </a:rPr>
              <a:t>复制、交叉、变异</a:t>
            </a:r>
            <a:r>
              <a:rPr lang="zh-CN" altLang="en-US" dirty="0"/>
              <a:t>）的个体集合形成新一代种群，直到满足停止准则；</a:t>
            </a:r>
            <a:endParaRPr lang="en-US" altLang="zh-CN" dirty="0"/>
          </a:p>
          <a:p>
            <a:pPr marL="914400" lvl="1" indent="-457200">
              <a:lnSpc>
                <a:spcPct val="150000"/>
              </a:lnSpc>
              <a:buFont typeface="+mj-lt"/>
              <a:buAutoNum type="arabicPeriod"/>
            </a:pPr>
            <a:r>
              <a:rPr lang="zh-CN" altLang="en-US" dirty="0"/>
              <a:t>将后代中变现最好的个体作为遗传算法的执行结果。</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30950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遗传算法</a:t>
            </a:r>
          </a:p>
        </p:txBody>
      </p:sp>
      <p:pic>
        <p:nvPicPr>
          <p:cNvPr id="51202" name="Picture 2" descr="https://img-blog.csdnimg.cn/2019052511151230.png?x-oss-process=image/watermark,type_ZmFuZ3poZW5naGVpdGk,shadow_10,text_aHR0cHM6Ly9ibG9nLmNzZG4ubmV0L3FxXzM0NTU0MDM5,size_16,color_FFFFFF,t_70"/>
          <p:cNvPicPr>
            <a:picLocks noChangeAspect="1" noChangeArrowheads="1"/>
          </p:cNvPicPr>
          <p:nvPr/>
        </p:nvPicPr>
        <p:blipFill rotWithShape="1">
          <a:blip r:embed="rId2">
            <a:extLst>
              <a:ext uri="{28A0092B-C50C-407E-A947-70E740481C1C}">
                <a14:useLocalDpi xmlns:a14="http://schemas.microsoft.com/office/drawing/2010/main" val="0"/>
              </a:ext>
            </a:extLst>
          </a:blip>
          <a:srcRect l="5628" t="4005" r="7143" b="4980"/>
          <a:stretch/>
        </p:blipFill>
        <p:spPr bwMode="auto">
          <a:xfrm>
            <a:off x="3776472" y="103193"/>
            <a:ext cx="4087368" cy="675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1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遗传算法具体步骤：</a:t>
            </a:r>
            <a:endParaRPr lang="en-US" altLang="zh-CN" dirty="0"/>
          </a:p>
          <a:p>
            <a:pPr marL="457200" lvl="1" indent="0">
              <a:lnSpc>
                <a:spcPct val="150000"/>
              </a:lnSpc>
              <a:buNone/>
            </a:pPr>
            <a:r>
              <a:rPr lang="zh-CN" altLang="en-US" dirty="0"/>
              <a:t>例：假设你需要出去野营，但</a:t>
            </a:r>
            <a:r>
              <a:rPr lang="zh-CN" altLang="zh-CN" dirty="0"/>
              <a:t>你只能背一个限重</a:t>
            </a:r>
            <a:r>
              <a:rPr lang="en-US" altLang="zh-CN" dirty="0"/>
              <a:t> 30 </a:t>
            </a:r>
            <a:r>
              <a:rPr lang="zh-CN" altLang="zh-CN" dirty="0"/>
              <a:t>公斤的背包。现在你有不同的必需物品，它们每一个都有自己的「生存点数」（具体在下表中已给出）。因此，你的目标是在有限的背包重量下，最大化你的「生存点数」</a:t>
            </a:r>
            <a:r>
              <a:rPr lang="zh-CN" altLang="en-US" dirty="0"/>
              <a:t>（</a:t>
            </a:r>
            <a:r>
              <a:rPr lang="en-US" altLang="zh-CN" dirty="0"/>
              <a:t>01</a:t>
            </a:r>
            <a:r>
              <a:rPr lang="zh-CN" altLang="en-US" dirty="0"/>
              <a:t>背包问题）</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5" name="图片 4" descr="https://pic3.zhimg.com/80/v2-8db50ff389b55fe2c9b0f0bb0ad59d8e_720w.jpg"/>
          <p:cNvPicPr/>
          <p:nvPr/>
        </p:nvPicPr>
        <p:blipFill>
          <a:blip r:embed="rId2">
            <a:extLst>
              <a:ext uri="{28A0092B-C50C-407E-A947-70E740481C1C}">
                <a14:useLocalDpi xmlns:a14="http://schemas.microsoft.com/office/drawing/2010/main" val="0"/>
              </a:ext>
            </a:extLst>
          </a:blip>
          <a:srcRect/>
          <a:stretch>
            <a:fillRect/>
          </a:stretch>
        </p:blipFill>
        <p:spPr bwMode="auto">
          <a:xfrm>
            <a:off x="3596391" y="3819506"/>
            <a:ext cx="6276975" cy="2066925"/>
          </a:xfrm>
          <a:prstGeom prst="rect">
            <a:avLst/>
          </a:prstGeom>
          <a:noFill/>
          <a:ln>
            <a:noFill/>
          </a:ln>
        </p:spPr>
      </p:pic>
    </p:spTree>
    <p:extLst>
      <p:ext uri="{BB962C8B-B14F-4D97-AF65-F5344CB8AC3E}">
        <p14:creationId xmlns:p14="http://schemas.microsoft.com/office/powerpoint/2010/main" val="74997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6"/>
            <a:ext cx="10515600" cy="5682343"/>
          </a:xfrm>
        </p:spPr>
        <p:txBody>
          <a:bodyPr>
            <a:normAutofit/>
          </a:bodyPr>
          <a:lstStyle/>
          <a:p>
            <a:pPr>
              <a:lnSpc>
                <a:spcPct val="120000"/>
              </a:lnSpc>
            </a:pPr>
            <a:r>
              <a:rPr lang="zh-CN" altLang="en-US" dirty="0"/>
              <a:t>初始种群设置：设置初始群体为</a:t>
            </a:r>
            <a:r>
              <a:rPr lang="en-US" altLang="zh-CN" dirty="0"/>
              <a:t>4</a:t>
            </a:r>
            <a:r>
              <a:rPr lang="zh-CN" altLang="en-US" dirty="0"/>
              <a:t>个，随机产生。</a:t>
            </a: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适应度函数</a:t>
            </a:r>
            <a:r>
              <a:rPr lang="en-US" altLang="zh-CN" dirty="0"/>
              <a:t>:</a:t>
            </a:r>
            <a:r>
              <a:rPr lang="zh-CN" altLang="en-US" dirty="0"/>
              <a:t>设计适应度的函数为物品的总生存点数</a:t>
            </a:r>
            <a:r>
              <a:rPr lang="en-US" altLang="zh-CN" dirty="0"/>
              <a:t>.</a:t>
            </a:r>
            <a:r>
              <a:rPr lang="zh-CN" altLang="en-US" dirty="0"/>
              <a:t>同时还要计算物品的重量，超过</a:t>
            </a:r>
            <a:r>
              <a:rPr lang="en-US" altLang="zh-CN" dirty="0"/>
              <a:t>30</a:t>
            </a:r>
            <a:r>
              <a:rPr lang="zh-CN" altLang="en-US" dirty="0"/>
              <a:t>公斤的直接淘汰。</a:t>
            </a:r>
            <a:endParaRPr lang="en-US" altLang="zh-CN" dirty="0"/>
          </a:p>
          <a:p>
            <a:pPr>
              <a:lnSpc>
                <a:spcPct val="120000"/>
              </a:lnSpc>
            </a:pPr>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descr="https://pic2.zhimg.com/80/v2-05977a9e5c84689eba934e21d199879d_720w.jpg"/>
          <p:cNvPicPr/>
          <p:nvPr/>
        </p:nvPicPr>
        <p:blipFill rotWithShape="1">
          <a:blip r:embed="rId2">
            <a:extLst>
              <a:ext uri="{28A0092B-C50C-407E-A947-70E740481C1C}">
                <a14:useLocalDpi xmlns:a14="http://schemas.microsoft.com/office/drawing/2010/main" val="0"/>
              </a:ext>
            </a:extLst>
          </a:blip>
          <a:srcRect r="32782"/>
          <a:stretch/>
        </p:blipFill>
        <p:spPr bwMode="auto">
          <a:xfrm>
            <a:off x="911742" y="1425198"/>
            <a:ext cx="3617405" cy="3343275"/>
          </a:xfrm>
          <a:prstGeom prst="rect">
            <a:avLst/>
          </a:prstGeom>
          <a:noFill/>
          <a:ln>
            <a:noFill/>
          </a:ln>
        </p:spPr>
      </p:pic>
      <p:grpSp>
        <p:nvGrpSpPr>
          <p:cNvPr id="9" name="组合 8"/>
          <p:cNvGrpSpPr/>
          <p:nvPr/>
        </p:nvGrpSpPr>
        <p:grpSpPr>
          <a:xfrm>
            <a:off x="4272384" y="1825343"/>
            <a:ext cx="1204421" cy="369332"/>
            <a:chOff x="5946147" y="1947673"/>
            <a:chExt cx="1204421" cy="369332"/>
          </a:xfrm>
        </p:grpSpPr>
        <p:sp>
          <p:nvSpPr>
            <p:cNvPr id="5" name="文本框 4"/>
            <p:cNvSpPr txBox="1"/>
            <p:nvPr/>
          </p:nvSpPr>
          <p:spPr>
            <a:xfrm>
              <a:off x="6504237" y="1947673"/>
              <a:ext cx="646331" cy="369332"/>
            </a:xfrm>
            <a:prstGeom prst="rect">
              <a:avLst/>
            </a:prstGeom>
            <a:noFill/>
          </p:spPr>
          <p:txBody>
            <a:bodyPr wrap="none" rtlCol="0">
              <a:spAutoFit/>
            </a:bodyPr>
            <a:lstStyle/>
            <a:p>
              <a:r>
                <a:rPr lang="zh-CN" altLang="en-US" dirty="0"/>
                <a:t>基因</a:t>
              </a:r>
              <a:endParaRPr lang="en-US" altLang="zh-CN" dirty="0"/>
            </a:p>
          </p:txBody>
        </p:sp>
        <p:sp>
          <p:nvSpPr>
            <p:cNvPr id="8" name="右箭头 7"/>
            <p:cNvSpPr/>
            <p:nvPr/>
          </p:nvSpPr>
          <p:spPr>
            <a:xfrm>
              <a:off x="5946147" y="2013468"/>
              <a:ext cx="448056" cy="2377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272384" y="2642151"/>
            <a:ext cx="1435253" cy="369332"/>
            <a:chOff x="5997733" y="2773147"/>
            <a:chExt cx="1435253" cy="369332"/>
          </a:xfrm>
        </p:grpSpPr>
        <p:sp>
          <p:nvSpPr>
            <p:cNvPr id="7" name="矩形 6"/>
            <p:cNvSpPr/>
            <p:nvPr/>
          </p:nvSpPr>
          <p:spPr>
            <a:xfrm>
              <a:off x="6555823" y="2773147"/>
              <a:ext cx="877163" cy="369332"/>
            </a:xfrm>
            <a:prstGeom prst="rect">
              <a:avLst/>
            </a:prstGeom>
          </p:spPr>
          <p:txBody>
            <a:bodyPr wrap="none">
              <a:spAutoFit/>
            </a:bodyPr>
            <a:lstStyle/>
            <a:p>
              <a:r>
                <a:rPr lang="zh-CN" altLang="en-US" dirty="0"/>
                <a:t>染色体</a:t>
              </a:r>
              <a:endParaRPr lang="en-US" altLang="zh-CN" dirty="0"/>
            </a:p>
          </p:txBody>
        </p:sp>
        <p:sp>
          <p:nvSpPr>
            <p:cNvPr id="10" name="右箭头 9"/>
            <p:cNvSpPr/>
            <p:nvPr/>
          </p:nvSpPr>
          <p:spPr>
            <a:xfrm>
              <a:off x="5997733" y="2838463"/>
              <a:ext cx="558090" cy="2591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471518" y="4249365"/>
            <a:ext cx="1236119" cy="646331"/>
            <a:chOff x="6196867" y="4380361"/>
            <a:chExt cx="1236119" cy="646331"/>
          </a:xfrm>
        </p:grpSpPr>
        <p:sp>
          <p:nvSpPr>
            <p:cNvPr id="6" name="矩形 5"/>
            <p:cNvSpPr/>
            <p:nvPr/>
          </p:nvSpPr>
          <p:spPr>
            <a:xfrm>
              <a:off x="6786655" y="4380361"/>
              <a:ext cx="646331" cy="646331"/>
            </a:xfrm>
            <a:prstGeom prst="rect">
              <a:avLst/>
            </a:prstGeom>
          </p:spPr>
          <p:txBody>
            <a:bodyPr wrap="none">
              <a:spAutoFit/>
            </a:bodyPr>
            <a:lstStyle/>
            <a:p>
              <a:r>
                <a:rPr lang="zh-CN" altLang="en-US" dirty="0"/>
                <a:t>种群</a:t>
              </a:r>
            </a:p>
            <a:p>
              <a:endParaRPr lang="zh-CN" altLang="en-US" dirty="0"/>
            </a:p>
          </p:txBody>
        </p:sp>
        <p:sp>
          <p:nvSpPr>
            <p:cNvPr id="12" name="右箭头 11"/>
            <p:cNvSpPr/>
            <p:nvPr/>
          </p:nvSpPr>
          <p:spPr>
            <a:xfrm>
              <a:off x="6196867" y="4446727"/>
              <a:ext cx="597337" cy="259151"/>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https://pic3.zhimg.com/80/v2-8db50ff389b55fe2c9b0f0bb0ad59d8e_720w.jpg"/>
          <p:cNvPicPr/>
          <p:nvPr/>
        </p:nvPicPr>
        <p:blipFill rotWithShape="1">
          <a:blip r:embed="rId3">
            <a:extLst>
              <a:ext uri="{28A0092B-C50C-407E-A947-70E740481C1C}">
                <a14:useLocalDpi xmlns:a14="http://schemas.microsoft.com/office/drawing/2010/main" val="0"/>
              </a:ext>
            </a:extLst>
          </a:blip>
          <a:srcRect l="5201" r="8071"/>
          <a:stretch/>
        </p:blipFill>
        <p:spPr bwMode="auto">
          <a:xfrm>
            <a:off x="6543526" y="1326652"/>
            <a:ext cx="5443871" cy="2066925"/>
          </a:xfrm>
          <a:prstGeom prst="rect">
            <a:avLst/>
          </a:prstGeom>
          <a:noFill/>
          <a:ln>
            <a:noFill/>
          </a:ln>
        </p:spPr>
      </p:pic>
      <p:sp>
        <p:nvSpPr>
          <p:cNvPr id="15" name="文本框 14"/>
          <p:cNvSpPr txBox="1"/>
          <p:nvPr/>
        </p:nvSpPr>
        <p:spPr>
          <a:xfrm>
            <a:off x="5865017" y="1968385"/>
            <a:ext cx="418704" cy="369332"/>
          </a:xfrm>
          <a:prstGeom prst="rect">
            <a:avLst/>
          </a:prstGeom>
          <a:noFill/>
        </p:spPr>
        <p:txBody>
          <a:bodyPr wrap="none" rtlCol="0">
            <a:spAutoFit/>
          </a:bodyPr>
          <a:lstStyle/>
          <a:p>
            <a:r>
              <a:rPr lang="en-US" altLang="zh-CN" dirty="0"/>
              <a:t>28</a:t>
            </a:r>
            <a:endParaRPr lang="zh-CN" altLang="en-US" dirty="0"/>
          </a:p>
        </p:txBody>
      </p:sp>
      <p:sp>
        <p:nvSpPr>
          <p:cNvPr id="16" name="文本框 15"/>
          <p:cNvSpPr txBox="1"/>
          <p:nvPr/>
        </p:nvSpPr>
        <p:spPr>
          <a:xfrm>
            <a:off x="5865017" y="2533659"/>
            <a:ext cx="418704" cy="369332"/>
          </a:xfrm>
          <a:prstGeom prst="rect">
            <a:avLst/>
          </a:prstGeom>
          <a:noFill/>
        </p:spPr>
        <p:txBody>
          <a:bodyPr wrap="none" rtlCol="0">
            <a:spAutoFit/>
          </a:bodyPr>
          <a:lstStyle/>
          <a:p>
            <a:r>
              <a:rPr lang="en-US" altLang="zh-CN" dirty="0"/>
              <a:t>23</a:t>
            </a:r>
            <a:endParaRPr lang="zh-CN" altLang="en-US" dirty="0"/>
          </a:p>
        </p:txBody>
      </p:sp>
      <p:sp>
        <p:nvSpPr>
          <p:cNvPr id="17" name="文本框 16"/>
          <p:cNvSpPr txBox="1"/>
          <p:nvPr/>
        </p:nvSpPr>
        <p:spPr>
          <a:xfrm>
            <a:off x="5863585" y="3216329"/>
            <a:ext cx="418704" cy="369332"/>
          </a:xfrm>
          <a:prstGeom prst="rect">
            <a:avLst/>
          </a:prstGeom>
          <a:noFill/>
        </p:spPr>
        <p:txBody>
          <a:bodyPr wrap="none" rtlCol="0">
            <a:spAutoFit/>
          </a:bodyPr>
          <a:lstStyle/>
          <a:p>
            <a:r>
              <a:rPr lang="en-US" altLang="zh-CN" dirty="0"/>
              <a:t>12</a:t>
            </a:r>
            <a:endParaRPr lang="zh-CN" altLang="en-US" dirty="0"/>
          </a:p>
        </p:txBody>
      </p:sp>
      <p:sp>
        <p:nvSpPr>
          <p:cNvPr id="18" name="文本框 17"/>
          <p:cNvSpPr txBox="1"/>
          <p:nvPr/>
        </p:nvSpPr>
        <p:spPr>
          <a:xfrm>
            <a:off x="5865017" y="4131065"/>
            <a:ext cx="418704" cy="369332"/>
          </a:xfrm>
          <a:prstGeom prst="rect">
            <a:avLst/>
          </a:prstGeom>
          <a:noFill/>
        </p:spPr>
        <p:txBody>
          <a:bodyPr wrap="none" rtlCol="0">
            <a:spAutoFit/>
          </a:bodyPr>
          <a:lstStyle/>
          <a:p>
            <a:r>
              <a:rPr lang="en-US" altLang="zh-CN" dirty="0"/>
              <a:t>34</a:t>
            </a:r>
            <a:endParaRPr lang="zh-CN" altLang="en-US" dirty="0"/>
          </a:p>
        </p:txBody>
      </p:sp>
      <p:sp>
        <p:nvSpPr>
          <p:cNvPr id="19" name="文本框 18"/>
          <p:cNvSpPr txBox="1"/>
          <p:nvPr/>
        </p:nvSpPr>
        <p:spPr>
          <a:xfrm>
            <a:off x="5435530" y="1296178"/>
            <a:ext cx="1107996" cy="369332"/>
          </a:xfrm>
          <a:prstGeom prst="rect">
            <a:avLst/>
          </a:prstGeom>
          <a:noFill/>
        </p:spPr>
        <p:txBody>
          <a:bodyPr wrap="none" rtlCol="0">
            <a:spAutoFit/>
          </a:bodyPr>
          <a:lstStyle/>
          <a:p>
            <a:r>
              <a:rPr lang="zh-CN" altLang="en-US" dirty="0"/>
              <a:t>生存点数</a:t>
            </a:r>
          </a:p>
        </p:txBody>
      </p:sp>
      <p:sp>
        <p:nvSpPr>
          <p:cNvPr id="20" name="矩形 19"/>
          <p:cNvSpPr/>
          <p:nvPr/>
        </p:nvSpPr>
        <p:spPr>
          <a:xfrm>
            <a:off x="6543526" y="3695367"/>
            <a:ext cx="4358047" cy="1200329"/>
          </a:xfrm>
          <a:prstGeom prst="rect">
            <a:avLst/>
          </a:prstGeom>
          <a:ln>
            <a:solidFill>
              <a:srgbClr val="FF0000"/>
            </a:solidFill>
          </a:ln>
        </p:spPr>
        <p:txBody>
          <a:bodyPr wrap="square">
            <a:spAutoFit/>
          </a:bodyPr>
          <a:lstStyle/>
          <a:p>
            <a:r>
              <a:rPr lang="zh-CN" altLang="en-US" dirty="0">
                <a:solidFill>
                  <a:srgbClr val="4D4D4D"/>
                </a:solidFill>
                <a:latin typeface="仿宋" panose="02010609060101010101" pitchFamily="49" charset="-122"/>
                <a:ea typeface="仿宋" panose="02010609060101010101" pitchFamily="49" charset="-122"/>
              </a:rPr>
              <a:t>注意：这里的初始个数的选择要视具体情况而定，如果初始数量太少可能会导致在向量空间中覆盖面积过小而导致收敛到了非最优解就终止了算法</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212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0"/>
      <p:bldP spid="16" grpId="0"/>
      <p:bldP spid="17" grpId="0"/>
      <p:bldP spid="18" grpId="0"/>
      <p:bldP spid="19"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选择</a:t>
            </a:r>
            <a:r>
              <a:rPr lang="en-US" altLang="zh-CN" dirty="0"/>
              <a:t>:</a:t>
            </a:r>
            <a:r>
              <a:rPr lang="zh-CN" altLang="en-US" dirty="0"/>
              <a:t>对剩下的染色体进行一个用类似轮盘赌来进行遴选的过程，每次轮盘转动中奖的基因组就允许繁殖一次，如果一次都没中的基因组将无法得到延续。而遴选的原则是从生物多样化中进行挑选，淘汰比较弱的是可以的，但不建议淘汰的比例太大。</a:t>
            </a:r>
            <a:endParaRPr lang="en-US" altLang="zh-CN" dirty="0"/>
          </a:p>
          <a:p>
            <a:r>
              <a:rPr lang="zh-CN" altLang="en-US" dirty="0"/>
              <a:t>交叉</a:t>
            </a:r>
            <a:r>
              <a:rPr lang="en-US" altLang="zh-CN" dirty="0"/>
              <a:t>:</a:t>
            </a:r>
            <a:r>
              <a:rPr lang="zh-CN" altLang="en-US" dirty="0"/>
              <a:t>被轮盘赌选中的基因需要进行基因重组产生下一代</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基因突变</a:t>
            </a:r>
            <a:r>
              <a:rPr lang="en-US" altLang="zh-CN" dirty="0"/>
              <a:t>:</a:t>
            </a:r>
          </a:p>
          <a:p>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53250" name="Picture 2" descr="这里写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12004"/>
          <a:stretch/>
        </p:blipFill>
        <p:spPr bwMode="auto">
          <a:xfrm>
            <a:off x="3568627" y="3098506"/>
            <a:ext cx="4714875" cy="258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遗传算法的应用：</a:t>
            </a:r>
            <a:endParaRPr lang="en-US" altLang="zh-CN" dirty="0"/>
          </a:p>
          <a:p>
            <a:pPr lvl="1">
              <a:lnSpc>
                <a:spcPct val="150000"/>
              </a:lnSpc>
            </a:pPr>
            <a:r>
              <a:rPr lang="zh-CN" altLang="en-US" dirty="0"/>
              <a:t>二元函数的最大值求解</a:t>
            </a:r>
            <a:endParaRPr lang="en-US" altLang="zh-CN" dirty="0"/>
          </a:p>
          <a:p>
            <a:pPr lvl="1">
              <a:lnSpc>
                <a:spcPct val="150000"/>
              </a:lnSpc>
            </a:pPr>
            <a:r>
              <a:rPr lang="en-US" altLang="zh-CN" dirty="0"/>
              <a:t>TSP</a:t>
            </a:r>
            <a:r>
              <a:rPr lang="zh-CN" altLang="en-US" dirty="0"/>
              <a:t>问题</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1682649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50000"/>
              </a:lnSpc>
            </a:pPr>
            <a:r>
              <a:rPr lang="zh-CN" altLang="en-US" sz="2400" dirty="0"/>
              <a:t>二元函数的最大值求解：</a:t>
            </a:r>
            <a:endParaRPr lang="en-US" altLang="zh-CN" sz="2400" dirty="0"/>
          </a:p>
          <a:p>
            <a:pPr>
              <a:lnSpc>
                <a:spcPct val="150000"/>
              </a:lnSpc>
            </a:pPr>
            <a:endParaRPr lang="en-US" altLang="zh-CN" dirty="0"/>
          </a:p>
          <a:p>
            <a:pPr>
              <a:lnSpc>
                <a:spcPct val="150000"/>
              </a:lnSpc>
            </a:pPr>
            <a:endParaRPr lang="en-US" altLang="zh-CN" dirty="0"/>
          </a:p>
          <a:p>
            <a:pPr lvl="1">
              <a:lnSpc>
                <a:spcPct val="150000"/>
              </a:lnSpc>
            </a:pPr>
            <a:r>
              <a:rPr lang="zh-CN" altLang="en-US" dirty="0"/>
              <a:t>基本思路：生成了</a:t>
            </a:r>
            <a:r>
              <a:rPr lang="en-US" altLang="zh-CN" dirty="0"/>
              <a:t>200</a:t>
            </a:r>
            <a:r>
              <a:rPr lang="zh-CN" altLang="en-US" dirty="0"/>
              <a:t>个随机的（</a:t>
            </a:r>
            <a:r>
              <a:rPr lang="en-US" altLang="zh-CN" dirty="0" err="1"/>
              <a:t>x,y</a:t>
            </a:r>
            <a:r>
              <a:rPr lang="zh-CN" altLang="en-US" dirty="0"/>
              <a:t>）对，将</a:t>
            </a:r>
            <a:r>
              <a:rPr lang="en-US" altLang="zh-CN" dirty="0"/>
              <a:t>(x, y)</a:t>
            </a:r>
            <a:r>
              <a:rPr lang="zh-CN" altLang="en-US" dirty="0"/>
              <a:t>坐标对带入要求解的函数</a:t>
            </a:r>
            <a:r>
              <a:rPr lang="en-US" altLang="zh-CN" dirty="0"/>
              <a:t>F(</a:t>
            </a:r>
            <a:r>
              <a:rPr lang="en-US" altLang="zh-CN" dirty="0" err="1"/>
              <a:t>x,y</a:t>
            </a:r>
            <a:r>
              <a:rPr lang="en-US" altLang="zh-CN" dirty="0"/>
              <a:t>)</a:t>
            </a:r>
            <a:r>
              <a:rPr lang="zh-CN" altLang="en-US" dirty="0"/>
              <a:t>中，根据适者生存，我们定义使得函数值</a:t>
            </a:r>
            <a:r>
              <a:rPr lang="en-US" altLang="zh-CN" dirty="0"/>
              <a:t>f(</a:t>
            </a:r>
            <a:r>
              <a:rPr lang="en-US" altLang="zh-CN" dirty="0" err="1"/>
              <a:t>x,y</a:t>
            </a:r>
            <a:r>
              <a:rPr lang="en-US" altLang="zh-CN" dirty="0"/>
              <a:t>)</a:t>
            </a:r>
            <a:r>
              <a:rPr lang="zh-CN" altLang="en-US" dirty="0"/>
              <a:t>越大的</a:t>
            </a:r>
            <a:r>
              <a:rPr lang="en-US" altLang="zh-CN" dirty="0"/>
              <a:t>(</a:t>
            </a:r>
            <a:r>
              <a:rPr lang="en-US" altLang="zh-CN" dirty="0" err="1"/>
              <a:t>x,y</a:t>
            </a:r>
            <a:r>
              <a:rPr lang="en-US" altLang="zh-CN" dirty="0"/>
              <a:t>)</a:t>
            </a:r>
            <a:r>
              <a:rPr lang="zh-CN" altLang="en-US" dirty="0"/>
              <a:t>对越适合环境，从而这些适应环境的</a:t>
            </a:r>
            <a:r>
              <a:rPr lang="en-US" altLang="zh-CN" dirty="0"/>
              <a:t>(</a:t>
            </a:r>
            <a:r>
              <a:rPr lang="en-US" altLang="zh-CN" dirty="0" err="1"/>
              <a:t>x,y</a:t>
            </a:r>
            <a:r>
              <a:rPr lang="en-US" altLang="zh-CN" dirty="0"/>
              <a:t>)</a:t>
            </a:r>
            <a:r>
              <a:rPr lang="zh-CN" altLang="en-US" dirty="0"/>
              <a:t>对更有可能被保留下来，而那些不适应该环境的</a:t>
            </a:r>
            <a:r>
              <a:rPr lang="en-US" altLang="zh-CN" dirty="0"/>
              <a:t>(</a:t>
            </a:r>
            <a:r>
              <a:rPr lang="en-US" altLang="zh-CN" dirty="0" err="1"/>
              <a:t>x,y</a:t>
            </a:r>
            <a:r>
              <a:rPr lang="en-US" altLang="zh-CN" dirty="0"/>
              <a:t>)</a:t>
            </a:r>
            <a:r>
              <a:rPr lang="zh-CN" altLang="en-US" dirty="0"/>
              <a:t>则有很大几率被淘汰，保留下来的点经过繁殖产生新的点，如此进化下去最后留下的大部分点都是适应环境的点。</a:t>
            </a:r>
            <a:endParaRPr lang="en-US" altLang="zh-CN" dirty="0"/>
          </a:p>
          <a:p>
            <a:pPr lvl="1">
              <a:lnSpc>
                <a:spcPct val="150000"/>
              </a:lnSpc>
            </a:pPr>
            <a:r>
              <a:rPr lang="zh-CN" altLang="en-US" dirty="0"/>
              <a:t>关键点：</a:t>
            </a:r>
            <a:r>
              <a:rPr lang="zh-CN" altLang="en-US" b="1" dirty="0"/>
              <a:t>如何将实数编码为一个向量表示。</a:t>
            </a:r>
            <a:endParaRPr lang="zh-CN" altLang="en-US" dirty="0"/>
          </a:p>
        </p:txBody>
      </p:sp>
      <p:sp>
        <p:nvSpPr>
          <p:cNvPr id="3" name="标题 2"/>
          <p:cNvSpPr>
            <a:spLocks noGrp="1"/>
          </p:cNvSpPr>
          <p:nvPr>
            <p:ph type="title"/>
          </p:nvPr>
        </p:nvSpPr>
        <p:spPr/>
        <p:txBody>
          <a:bodyPr/>
          <a:lstStyle/>
          <a:p>
            <a:r>
              <a:rPr lang="zh-CN" altLang="en-US" dirty="0"/>
              <a:t>遗传算法的应用</a:t>
            </a:r>
          </a:p>
        </p:txBody>
      </p:sp>
      <mc:AlternateContent xmlns:mc="http://schemas.openxmlformats.org/markup-compatibility/2006" xmlns:a14="http://schemas.microsoft.com/office/drawing/2010/main">
        <mc:Choice Requires="a14">
          <p:sp>
            <p:nvSpPr>
              <p:cNvPr id="5" name="文本框 4"/>
              <p:cNvSpPr txBox="1"/>
              <p:nvPr/>
            </p:nvSpPr>
            <p:spPr>
              <a:xfrm>
                <a:off x="1711717" y="1676745"/>
                <a:ext cx="9015032" cy="543547"/>
              </a:xfrm>
              <a:prstGeom prst="rect">
                <a:avLst/>
              </a:prstGeom>
              <a:noFill/>
            </p:spPr>
            <p:txBody>
              <a:bodyPr wrap="none" lIns="0" tIns="0" rIns="0" bIns="0"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i="1">
                            <a:latin typeface="Cambria Math" panose="02040503050406030204" pitchFamily="18" charset="0"/>
                          </a:rPr>
                          <m:t>3(1−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e>
                          <m:sup>
                            <m:r>
                              <a:rPr lang="en-US" altLang="zh-CN" b="0" i="1" smtClean="0">
                                <a:latin typeface="Cambria Math" panose="02040503050406030204" pitchFamily="18" charset="0"/>
                              </a:rPr>
                              <m:t>2</m:t>
                            </m:r>
                          </m:sup>
                        </m:sSup>
                      </m:sup>
                    </m:sSup>
                    <m:r>
                      <a:rPr lang="en-US" altLang="zh-CN" b="0" i="0" smtClean="0">
                        <a:latin typeface="Cambria Math" panose="02040503050406030204" pitchFamily="18" charset="0"/>
                      </a:rPr>
                      <m:t>−10</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5</m:t>
                            </m:r>
                          </m:den>
                        </m:f>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5</m:t>
                            </m:r>
                          </m:sup>
                        </m:sSup>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r>
                                  <a:rPr lang="en-US" altLang="zh-CN" i="1">
                                    <a:latin typeface="Cambria Math" panose="02040503050406030204" pitchFamily="18" charset="0"/>
                                  </a:rPr>
                                  <m:t>+1)</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sup>
                    </m:sSup>
                  </m:oMath>
                </a14:m>
                <a:r>
                  <a:rPr lang="en-US" altLang="zh-CN" dirty="0"/>
                  <a:t>x∈[−3,3],y∈[−3,3]</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1717" y="1676745"/>
                <a:ext cx="9015032" cy="543547"/>
              </a:xfrm>
              <a:prstGeom prst="rect">
                <a:avLst/>
              </a:prstGeom>
              <a:blipFill rotWithShape="0">
                <a:blip r:embed="rId2"/>
                <a:stretch>
                  <a:fillRect l="-68" r="-744" b="-14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88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3432" y="645452"/>
            <a:ext cx="10515600" cy="5675135"/>
          </a:xfrm>
        </p:spPr>
        <p:txBody>
          <a:bodyPr>
            <a:normAutofit/>
          </a:bodyPr>
          <a:lstStyle/>
          <a:p>
            <a:pPr>
              <a:lnSpc>
                <a:spcPct val="120000"/>
              </a:lnSpc>
            </a:pPr>
            <a:r>
              <a:rPr lang="zh-CN" altLang="en-US" sz="2000" dirty="0"/>
              <a:t>个体的编码：染色体分为两段，表示两个实数</a:t>
            </a:r>
            <a:r>
              <a:rPr lang="en-US" altLang="zh-CN" sz="2000" dirty="0" err="1"/>
              <a:t>x,y</a:t>
            </a:r>
            <a:r>
              <a:rPr lang="en-US" altLang="zh-CN" sz="2000" dirty="0"/>
              <a:t> </a:t>
            </a:r>
            <a:r>
              <a:rPr lang="zh-CN" altLang="en-US" sz="2000" dirty="0"/>
              <a:t>一共用</a:t>
            </a:r>
            <a:r>
              <a:rPr lang="en-US" altLang="zh-CN" sz="2000" dirty="0"/>
              <a:t>48</a:t>
            </a:r>
            <a:r>
              <a:rPr lang="zh-CN" altLang="en-US" sz="2000" dirty="0"/>
              <a:t>位二进制编码，其中</a:t>
            </a:r>
            <a:r>
              <a:rPr lang="en-US" altLang="zh-CN" sz="2000" dirty="0"/>
              <a:t>x</a:t>
            </a:r>
            <a:r>
              <a:rPr lang="zh-CN" altLang="en-US" sz="2000" dirty="0"/>
              <a:t>用</a:t>
            </a:r>
            <a:r>
              <a:rPr lang="en-US" altLang="zh-CN" sz="2000" dirty="0"/>
              <a:t>24</a:t>
            </a:r>
            <a:r>
              <a:rPr lang="zh-CN" altLang="en-US" sz="2000" dirty="0"/>
              <a:t>个奇数位表示，</a:t>
            </a:r>
            <a:r>
              <a:rPr lang="en-US" altLang="zh-CN" sz="2000" dirty="0"/>
              <a:t>y</a:t>
            </a:r>
            <a:r>
              <a:rPr lang="zh-CN" altLang="en-US" sz="2000" dirty="0"/>
              <a:t>用</a:t>
            </a:r>
            <a:r>
              <a:rPr lang="en-US" altLang="zh-CN" sz="2000" dirty="0"/>
              <a:t>24</a:t>
            </a:r>
            <a:r>
              <a:rPr lang="zh-CN" altLang="en-US" sz="2000" dirty="0"/>
              <a:t>个偶数位表示。</a:t>
            </a:r>
            <a:endParaRPr lang="en-US" altLang="zh-CN" sz="2000" dirty="0"/>
          </a:p>
          <a:p>
            <a:pPr>
              <a:lnSpc>
                <a:spcPts val="2000"/>
              </a:lnSpc>
              <a:spcBef>
                <a:spcPts val="0"/>
              </a:spcBef>
            </a:pPr>
            <a:endParaRPr lang="en-US" altLang="zh-CN" sz="2000" dirty="0"/>
          </a:p>
          <a:p>
            <a:pPr>
              <a:lnSpc>
                <a:spcPts val="2000"/>
              </a:lnSpc>
              <a:spcBef>
                <a:spcPts val="0"/>
              </a:spcBef>
            </a:pPr>
            <a:r>
              <a:rPr lang="zh-CN" altLang="en-US" sz="2000" dirty="0"/>
              <a:t>种群初始化：每行编码为一个个体的染色体，染色体矩阵表示种群，数目一般由经验值得到。</a:t>
            </a:r>
            <a:endParaRPr lang="en-US" altLang="zh-CN" sz="2000" dirty="0"/>
          </a:p>
          <a:p>
            <a:pPr>
              <a:lnSpc>
                <a:spcPts val="2000"/>
              </a:lnSpc>
              <a:spcBef>
                <a:spcPts val="0"/>
              </a:spcBef>
            </a:pPr>
            <a:endParaRPr lang="en-US" altLang="zh-CN" sz="2000" dirty="0"/>
          </a:p>
          <a:p>
            <a:pPr>
              <a:lnSpc>
                <a:spcPct val="120000"/>
              </a:lnSpc>
            </a:pPr>
            <a:r>
              <a:rPr lang="zh-CN" altLang="en-US" sz="2000" dirty="0"/>
              <a:t>解码：</a:t>
            </a:r>
          </a:p>
        </p:txBody>
      </p:sp>
      <p:sp>
        <p:nvSpPr>
          <p:cNvPr id="3" name="标题 2"/>
          <p:cNvSpPr>
            <a:spLocks noGrp="1"/>
          </p:cNvSpPr>
          <p:nvPr>
            <p:ph type="title"/>
          </p:nvPr>
        </p:nvSpPr>
        <p:spPr/>
        <p:txBody>
          <a:bodyPr/>
          <a:lstStyle/>
          <a:p>
            <a:r>
              <a:rPr lang="zh-CN" altLang="en-US" dirty="0"/>
              <a:t>遗传算法</a:t>
            </a:r>
          </a:p>
        </p:txBody>
      </p:sp>
      <p:sp>
        <p:nvSpPr>
          <p:cNvPr id="5" name="矩形 4"/>
          <p:cNvSpPr/>
          <p:nvPr/>
        </p:nvSpPr>
        <p:spPr>
          <a:xfrm>
            <a:off x="2487014" y="2033442"/>
            <a:ext cx="8758160" cy="338554"/>
          </a:xfrm>
          <a:prstGeom prst="rect">
            <a:avLst/>
          </a:prstGeom>
        </p:spPr>
        <p:txBody>
          <a:bodyPr wrap="square">
            <a:spAutoFit/>
          </a:bodyPr>
          <a:lstStyle/>
          <a:p>
            <a:r>
              <a:rPr lang="en-US" altLang="zh-CN" sz="1600" dirty="0">
                <a:solidFill>
                  <a:srgbClr val="000000"/>
                </a:solidFill>
                <a:latin typeface="Source Code Pro"/>
              </a:rPr>
              <a:t>pop </a:t>
            </a:r>
            <a:r>
              <a:rPr lang="en-US" altLang="zh-CN" sz="1600" dirty="0">
                <a:solidFill>
                  <a:srgbClr val="A67F59"/>
                </a:solidFill>
                <a:latin typeface="Source Code Pro"/>
              </a:rPr>
              <a:t>=</a:t>
            </a:r>
            <a:r>
              <a:rPr lang="en-US" altLang="zh-CN" sz="1600" dirty="0">
                <a:solidFill>
                  <a:srgbClr val="000000"/>
                </a:solidFill>
                <a:latin typeface="Source Code Pro"/>
              </a:rPr>
              <a:t> </a:t>
            </a:r>
            <a:r>
              <a:rPr lang="en-US" altLang="zh-CN" sz="1600" dirty="0" err="1">
                <a:solidFill>
                  <a:srgbClr val="000000"/>
                </a:solidFill>
                <a:latin typeface="Source Code Pro"/>
              </a:rPr>
              <a:t>np</a:t>
            </a:r>
            <a:r>
              <a:rPr lang="en-US" altLang="zh-CN" sz="1600" dirty="0" err="1">
                <a:solidFill>
                  <a:srgbClr val="999999"/>
                </a:solidFill>
                <a:latin typeface="Source Code Pro"/>
              </a:rPr>
              <a:t>.</a:t>
            </a:r>
            <a:r>
              <a:rPr lang="en-US" altLang="zh-CN" sz="1600" dirty="0" err="1">
                <a:solidFill>
                  <a:srgbClr val="000000"/>
                </a:solidFill>
                <a:latin typeface="Source Code Pro"/>
              </a:rPr>
              <a:t>random</a:t>
            </a:r>
            <a:r>
              <a:rPr lang="en-US" altLang="zh-CN" sz="1600" dirty="0" err="1">
                <a:solidFill>
                  <a:srgbClr val="999999"/>
                </a:solidFill>
                <a:latin typeface="Source Code Pro"/>
              </a:rPr>
              <a:t>.</a:t>
            </a:r>
            <a:r>
              <a:rPr lang="en-US" altLang="zh-CN" sz="1600" dirty="0" err="1">
                <a:solidFill>
                  <a:srgbClr val="000000"/>
                </a:solidFill>
                <a:latin typeface="Source Code Pro"/>
              </a:rPr>
              <a:t>randint</a:t>
            </a:r>
            <a:r>
              <a:rPr lang="en-US" altLang="zh-CN" sz="1600" dirty="0">
                <a:solidFill>
                  <a:srgbClr val="999999"/>
                </a:solidFill>
                <a:latin typeface="Source Code Pro"/>
              </a:rPr>
              <a:t>(</a:t>
            </a:r>
            <a:r>
              <a:rPr lang="en-US" altLang="zh-CN" sz="1600" dirty="0">
                <a:solidFill>
                  <a:srgbClr val="986801"/>
                </a:solidFill>
                <a:latin typeface="Source Code Pro"/>
              </a:rPr>
              <a:t>2</a:t>
            </a:r>
            <a:r>
              <a:rPr lang="en-US" altLang="zh-CN" sz="1600" dirty="0">
                <a:solidFill>
                  <a:srgbClr val="999999"/>
                </a:solidFill>
                <a:latin typeface="Source Code Pro"/>
              </a:rPr>
              <a:t>,</a:t>
            </a:r>
            <a:r>
              <a:rPr lang="en-US" altLang="zh-CN" sz="1600" dirty="0">
                <a:solidFill>
                  <a:srgbClr val="000000"/>
                </a:solidFill>
                <a:latin typeface="Source Code Pro"/>
              </a:rPr>
              <a:t> size</a:t>
            </a:r>
            <a:r>
              <a:rPr lang="en-US" altLang="zh-CN" sz="1600" dirty="0">
                <a:solidFill>
                  <a:srgbClr val="A67F59"/>
                </a:solidFill>
                <a:latin typeface="Source Code Pro"/>
              </a:rPr>
              <a:t>=</a:t>
            </a:r>
            <a:r>
              <a:rPr lang="en-US" altLang="zh-CN" sz="1600" dirty="0">
                <a:solidFill>
                  <a:srgbClr val="999999"/>
                </a:solidFill>
                <a:latin typeface="Source Code Pro"/>
              </a:rPr>
              <a:t>(</a:t>
            </a:r>
            <a:r>
              <a:rPr lang="en-US" altLang="zh-CN" sz="1600" dirty="0">
                <a:solidFill>
                  <a:srgbClr val="000000"/>
                </a:solidFill>
                <a:latin typeface="Source Code Pro"/>
              </a:rPr>
              <a:t>POP_SIZE</a:t>
            </a:r>
            <a:r>
              <a:rPr lang="en-US" altLang="zh-CN" sz="1600" dirty="0">
                <a:solidFill>
                  <a:srgbClr val="999999"/>
                </a:solidFill>
                <a:latin typeface="Source Code Pro"/>
              </a:rPr>
              <a:t>,</a:t>
            </a:r>
            <a:r>
              <a:rPr lang="en-US" altLang="zh-CN" sz="1600" dirty="0">
                <a:solidFill>
                  <a:srgbClr val="000000"/>
                </a:solidFill>
                <a:latin typeface="Source Code Pro"/>
              </a:rPr>
              <a:t> DNA_SIZE</a:t>
            </a:r>
            <a:r>
              <a:rPr lang="en-US" altLang="zh-CN" sz="1600" dirty="0">
                <a:solidFill>
                  <a:srgbClr val="A67F59"/>
                </a:solidFill>
                <a:latin typeface="Source Code Pro"/>
              </a:rPr>
              <a:t>*</a:t>
            </a:r>
            <a:r>
              <a:rPr lang="en-US" altLang="zh-CN" sz="1600" dirty="0">
                <a:solidFill>
                  <a:srgbClr val="986801"/>
                </a:solidFill>
                <a:latin typeface="Source Code Pro"/>
              </a:rPr>
              <a:t>2</a:t>
            </a:r>
            <a:r>
              <a:rPr lang="en-US" altLang="zh-CN" sz="1600" dirty="0">
                <a:solidFill>
                  <a:srgbClr val="999999"/>
                </a:solidFill>
                <a:latin typeface="Source Code Pro"/>
              </a:rPr>
              <a:t>))#</a:t>
            </a:r>
            <a:r>
              <a:rPr lang="zh-CN" altLang="en-US" sz="1600" dirty="0">
                <a:solidFill>
                  <a:srgbClr val="999999"/>
                </a:solidFill>
                <a:latin typeface="Source Code Pro"/>
              </a:rPr>
              <a:t>随机产生种群二进制编码</a:t>
            </a:r>
            <a:endParaRPr lang="zh-CN" altLang="en-US" sz="1600" dirty="0"/>
          </a:p>
        </p:txBody>
      </p:sp>
      <p:sp>
        <p:nvSpPr>
          <p:cNvPr id="7" name="矩形 6"/>
          <p:cNvSpPr/>
          <p:nvPr/>
        </p:nvSpPr>
        <p:spPr>
          <a:xfrm>
            <a:off x="2170329" y="2435005"/>
            <a:ext cx="9838329" cy="1543695"/>
          </a:xfrm>
          <a:prstGeom prst="rect">
            <a:avLst/>
          </a:prstGeom>
          <a:ln>
            <a:solidFill>
              <a:schemeClr val="accent4"/>
            </a:solidFill>
          </a:ln>
        </p:spPr>
        <p:txBody>
          <a:bodyPr wrap="square" lIns="36000" rIns="0">
            <a:noAutofit/>
          </a:bodyPr>
          <a:lstStyle/>
          <a:p>
            <a:r>
              <a:rPr lang="en-US" altLang="zh-CN" sz="1600" dirty="0" err="1"/>
              <a:t>def</a:t>
            </a:r>
            <a:r>
              <a:rPr lang="en-US" altLang="zh-CN" sz="1600" dirty="0"/>
              <a:t> </a:t>
            </a:r>
            <a:r>
              <a:rPr lang="en-US" altLang="zh-CN" sz="1600" dirty="0" err="1"/>
              <a:t>translateDNA</a:t>
            </a:r>
            <a:r>
              <a:rPr lang="en-US" altLang="zh-CN" sz="1600" dirty="0"/>
              <a:t>(pop):#</a:t>
            </a:r>
            <a:r>
              <a:rPr lang="zh-CN" altLang="en-US" sz="1600" dirty="0"/>
              <a:t>由二进制编码投影到要求范围内</a:t>
            </a:r>
            <a:endParaRPr lang="en-US" altLang="zh-CN" sz="1600" dirty="0"/>
          </a:p>
          <a:p>
            <a:pPr lvl="1"/>
            <a:r>
              <a:rPr lang="en-US" altLang="zh-CN" sz="1600" dirty="0" err="1"/>
              <a:t>x_pop</a:t>
            </a:r>
            <a:r>
              <a:rPr lang="en-US" altLang="zh-CN" sz="1600" dirty="0"/>
              <a:t> = pop[:,1::2]#</a:t>
            </a:r>
            <a:r>
              <a:rPr lang="zh-CN" altLang="en-US" sz="1600" dirty="0"/>
              <a:t>奇数列表示</a:t>
            </a:r>
            <a:r>
              <a:rPr lang="en-US" altLang="zh-CN" sz="1600" dirty="0"/>
              <a:t>X	</a:t>
            </a:r>
          </a:p>
          <a:p>
            <a:pPr lvl="1"/>
            <a:r>
              <a:rPr lang="en-US" altLang="zh-CN" sz="1600" dirty="0" err="1"/>
              <a:t>y_pop</a:t>
            </a:r>
            <a:r>
              <a:rPr lang="en-US" altLang="zh-CN" sz="1600" dirty="0"/>
              <a:t> = pop[:,::2] #</a:t>
            </a:r>
            <a:r>
              <a:rPr lang="zh-CN" altLang="en-US" sz="1600" dirty="0"/>
              <a:t>偶数列表示</a:t>
            </a:r>
            <a:r>
              <a:rPr lang="en-US" altLang="zh-CN" sz="1600" dirty="0"/>
              <a:t>y</a:t>
            </a:r>
          </a:p>
          <a:p>
            <a:pPr lvl="1"/>
            <a:r>
              <a:rPr lang="en-US" altLang="zh-CN" sz="1600" dirty="0"/>
              <a:t>x = x_pop.dot(2**</a:t>
            </a:r>
            <a:r>
              <a:rPr lang="en-US" altLang="zh-CN" sz="1600" dirty="0" err="1"/>
              <a:t>np.arange</a:t>
            </a:r>
            <a:r>
              <a:rPr lang="en-US" altLang="zh-CN" sz="1600" dirty="0"/>
              <a:t>(DNA_SIZE)[::-1])/float(2**DNA_SIZE-1)*(X_BOUND[1]-X_BOUND[0])+X_BOUND[0]    </a:t>
            </a:r>
          </a:p>
          <a:p>
            <a:pPr lvl="1"/>
            <a:r>
              <a:rPr lang="en-US" altLang="zh-CN" sz="1600" dirty="0"/>
              <a:t>y = y_pop.dot(2**</a:t>
            </a:r>
            <a:r>
              <a:rPr lang="en-US" altLang="zh-CN" sz="1600" dirty="0" err="1"/>
              <a:t>np.arange</a:t>
            </a:r>
            <a:r>
              <a:rPr lang="en-US" altLang="zh-CN" sz="1600" dirty="0"/>
              <a:t>(DNA_SIZE)[::-1])/float(2**DNA_SIZE-1)*(Y_BOUND[1]-Y_BOUND[0])+Y_BOUND[0] </a:t>
            </a:r>
          </a:p>
          <a:p>
            <a:pPr lvl="1"/>
            <a:r>
              <a:rPr lang="en-US" altLang="zh-CN" sz="1600" dirty="0"/>
              <a:t>return </a:t>
            </a:r>
            <a:r>
              <a:rPr lang="en-US" altLang="zh-CN" sz="1600" dirty="0" err="1"/>
              <a:t>x,y</a:t>
            </a:r>
            <a:endParaRPr lang="en-US" altLang="zh-CN" sz="1600" dirty="0"/>
          </a:p>
        </p:txBody>
      </p:sp>
      <p:grpSp>
        <p:nvGrpSpPr>
          <p:cNvPr id="20" name="组合 19"/>
          <p:cNvGrpSpPr/>
          <p:nvPr/>
        </p:nvGrpSpPr>
        <p:grpSpPr>
          <a:xfrm>
            <a:off x="173806" y="3225155"/>
            <a:ext cx="1736944" cy="484157"/>
            <a:chOff x="9600092" y="3739475"/>
            <a:chExt cx="1736944" cy="484157"/>
          </a:xfrm>
        </p:grpSpPr>
        <p:cxnSp>
          <p:nvCxnSpPr>
            <p:cNvPr id="13" name="直接箭头连接符 12"/>
            <p:cNvCxnSpPr/>
            <p:nvPr/>
          </p:nvCxnSpPr>
          <p:spPr>
            <a:xfrm flipH="1">
              <a:off x="10379064" y="3739475"/>
              <a:ext cx="957972"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600092" y="3771049"/>
              <a:ext cx="110836"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73806" y="2985140"/>
            <a:ext cx="1988045" cy="276999"/>
            <a:chOff x="9600092" y="3499460"/>
            <a:chExt cx="1988045" cy="276999"/>
          </a:xfrm>
        </p:grpSpPr>
        <p:cxnSp>
          <p:nvCxnSpPr>
            <p:cNvPr id="9" name="直接连接符 8"/>
            <p:cNvCxnSpPr/>
            <p:nvPr/>
          </p:nvCxnSpPr>
          <p:spPr>
            <a:xfrm>
              <a:off x="9710928" y="3739475"/>
              <a:ext cx="160934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600092" y="3499460"/>
              <a:ext cx="1988045" cy="276999"/>
            </a:xfrm>
            <a:prstGeom prst="rect">
              <a:avLst/>
            </a:prstGeom>
            <a:noFill/>
          </p:spPr>
          <p:txBody>
            <a:bodyPr wrap="none" rtlCol="0">
              <a:spAutoFit/>
            </a:bodyPr>
            <a:lstStyle/>
            <a:p>
              <a:r>
                <a:rPr lang="en-US" altLang="zh-CN" sz="1200" dirty="0">
                  <a:solidFill>
                    <a:srgbClr val="7030A0"/>
                  </a:solidFill>
                </a:rPr>
                <a:t>0                                        1023</a:t>
              </a:r>
              <a:endParaRPr lang="zh-CN" altLang="en-US" sz="1200" dirty="0">
                <a:solidFill>
                  <a:srgbClr val="7030A0"/>
                </a:solidFill>
              </a:endParaRPr>
            </a:p>
          </p:txBody>
        </p:sp>
      </p:grpSp>
      <p:grpSp>
        <p:nvGrpSpPr>
          <p:cNvPr id="19" name="组合 18"/>
          <p:cNvGrpSpPr/>
          <p:nvPr/>
        </p:nvGrpSpPr>
        <p:grpSpPr>
          <a:xfrm>
            <a:off x="-88637" y="3661702"/>
            <a:ext cx="1844138" cy="276999"/>
            <a:chOff x="9339729" y="4164567"/>
            <a:chExt cx="1844138" cy="276999"/>
          </a:xfrm>
        </p:grpSpPr>
        <p:cxnSp>
          <p:nvCxnSpPr>
            <p:cNvPr id="10" name="直接连接符 9"/>
            <p:cNvCxnSpPr/>
            <p:nvPr/>
          </p:nvCxnSpPr>
          <p:spPr>
            <a:xfrm>
              <a:off x="9600092" y="4192058"/>
              <a:ext cx="8046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339729" y="4164567"/>
              <a:ext cx="1844138" cy="276999"/>
            </a:xfrm>
            <a:prstGeom prst="rect">
              <a:avLst/>
            </a:prstGeom>
            <a:noFill/>
          </p:spPr>
          <p:txBody>
            <a:bodyPr wrap="square" rtlCol="0">
              <a:spAutoFit/>
            </a:bodyPr>
            <a:lstStyle/>
            <a:p>
              <a:r>
                <a:rPr lang="en-US" altLang="zh-CN" sz="1200" dirty="0"/>
                <a:t>-3                          3</a:t>
              </a:r>
              <a:endParaRPr lang="zh-CN" altLang="en-US" sz="1200" dirty="0"/>
            </a:p>
          </p:txBody>
        </p:sp>
      </p:grpSp>
      <p:pic>
        <p:nvPicPr>
          <p:cNvPr id="8" name="图片 7"/>
          <p:cNvPicPr>
            <a:picLocks noChangeAspect="1"/>
          </p:cNvPicPr>
          <p:nvPr/>
        </p:nvPicPr>
        <p:blipFill>
          <a:blip r:embed="rId3"/>
          <a:stretch>
            <a:fillRect/>
          </a:stretch>
        </p:blipFill>
        <p:spPr>
          <a:xfrm>
            <a:off x="8737902" y="2769431"/>
            <a:ext cx="2222327" cy="408704"/>
          </a:xfrm>
          <a:prstGeom prst="rect">
            <a:avLst/>
          </a:prstGeom>
        </p:spPr>
      </p:pic>
      <p:pic>
        <p:nvPicPr>
          <p:cNvPr id="11" name="图片 10"/>
          <p:cNvPicPr>
            <a:picLocks noChangeAspect="1"/>
          </p:cNvPicPr>
          <p:nvPr/>
        </p:nvPicPr>
        <p:blipFill>
          <a:blip r:embed="rId4"/>
          <a:stretch>
            <a:fillRect/>
          </a:stretch>
        </p:blipFill>
        <p:spPr>
          <a:xfrm>
            <a:off x="937009" y="4774141"/>
            <a:ext cx="5166488" cy="1012149"/>
          </a:xfrm>
          <a:prstGeom prst="rect">
            <a:avLst/>
          </a:prstGeom>
        </p:spPr>
      </p:pic>
      <p:sp>
        <p:nvSpPr>
          <p:cNvPr id="12" name="矩形 11"/>
          <p:cNvSpPr/>
          <p:nvPr/>
        </p:nvSpPr>
        <p:spPr>
          <a:xfrm>
            <a:off x="937009" y="4184601"/>
            <a:ext cx="4905887" cy="584775"/>
          </a:xfrm>
          <a:prstGeom prst="rect">
            <a:avLst/>
          </a:prstGeom>
        </p:spPr>
        <p:txBody>
          <a:bodyPr wrap="square">
            <a:spAutoFit/>
          </a:bodyPr>
          <a:lstStyle/>
          <a:p>
            <a:r>
              <a:rPr lang="en-US" altLang="zh-CN" sz="1600" dirty="0">
                <a:solidFill>
                  <a:srgbClr val="4D4D4D"/>
                </a:solidFill>
                <a:latin typeface="-apple-system"/>
              </a:rPr>
              <a:t>1</a:t>
            </a:r>
            <a:r>
              <a:rPr lang="zh-CN" altLang="en-US" sz="1600" dirty="0">
                <a:solidFill>
                  <a:srgbClr val="4D4D4D"/>
                </a:solidFill>
                <a:latin typeface="-apple-system"/>
              </a:rPr>
              <a:t>）获取</a:t>
            </a:r>
            <a:r>
              <a:rPr lang="en-US" altLang="zh-CN" sz="1600" dirty="0">
                <a:solidFill>
                  <a:srgbClr val="4D4D4D"/>
                </a:solidFill>
                <a:latin typeface="-apple-system"/>
              </a:rPr>
              <a:t>X,Y</a:t>
            </a:r>
            <a:r>
              <a:rPr lang="zh-CN" altLang="en-US" sz="1600" dirty="0">
                <a:solidFill>
                  <a:srgbClr val="4D4D4D"/>
                </a:solidFill>
                <a:latin typeface="-apple-system"/>
              </a:rPr>
              <a:t>，将二进制串按权展开，将二进制数转化为十进制数</a:t>
            </a:r>
            <a:endParaRPr lang="zh-CN" altLang="en-US" sz="1600" dirty="0"/>
          </a:p>
        </p:txBody>
      </p:sp>
      <p:sp>
        <p:nvSpPr>
          <p:cNvPr id="15" name="矩形 14"/>
          <p:cNvSpPr/>
          <p:nvPr/>
        </p:nvSpPr>
        <p:spPr>
          <a:xfrm>
            <a:off x="6391686" y="4084319"/>
            <a:ext cx="4493538" cy="338554"/>
          </a:xfrm>
          <a:prstGeom prst="rect">
            <a:avLst/>
          </a:prstGeom>
        </p:spPr>
        <p:txBody>
          <a:bodyPr wrap="none">
            <a:spAutoFit/>
          </a:bodyPr>
          <a:lstStyle/>
          <a:p>
            <a:r>
              <a:rPr lang="en-US" altLang="zh-CN" sz="1600" dirty="0">
                <a:solidFill>
                  <a:srgbClr val="4D4D4D"/>
                </a:solidFill>
                <a:latin typeface="-apple-system"/>
              </a:rPr>
              <a:t>2</a:t>
            </a:r>
            <a:r>
              <a:rPr lang="zh-CN" altLang="en-US" sz="1600" dirty="0">
                <a:solidFill>
                  <a:srgbClr val="4D4D4D"/>
                </a:solidFill>
                <a:latin typeface="-apple-system"/>
              </a:rPr>
              <a:t>）将转换后的实数压缩到</a:t>
            </a:r>
            <a:r>
              <a:rPr lang="en-US" altLang="zh-CN" sz="1600" dirty="0">
                <a:solidFill>
                  <a:srgbClr val="4D4D4D"/>
                </a:solidFill>
                <a:latin typeface="-apple-system"/>
              </a:rPr>
              <a:t>[0,1]</a:t>
            </a:r>
            <a:r>
              <a:rPr lang="zh-CN" altLang="en-US" sz="1600" dirty="0">
                <a:solidFill>
                  <a:srgbClr val="4D4D4D"/>
                </a:solidFill>
                <a:latin typeface="-apple-system"/>
              </a:rPr>
              <a:t>之间的一个小数</a:t>
            </a:r>
            <a:endParaRPr lang="zh-CN" altLang="en-US" sz="1600" dirty="0"/>
          </a:p>
        </p:txBody>
      </p:sp>
      <p:sp>
        <p:nvSpPr>
          <p:cNvPr id="22" name="矩形 21"/>
          <p:cNvSpPr/>
          <p:nvPr/>
        </p:nvSpPr>
        <p:spPr>
          <a:xfrm>
            <a:off x="6396663" y="5111358"/>
            <a:ext cx="1620957" cy="307777"/>
          </a:xfrm>
          <a:prstGeom prst="rect">
            <a:avLst/>
          </a:prstGeom>
        </p:spPr>
        <p:txBody>
          <a:bodyPr wrap="none">
            <a:spAutoFit/>
          </a:bodyPr>
          <a:lstStyle/>
          <a:p>
            <a:r>
              <a:rPr lang="en-US" altLang="zh-CN" sz="1400" dirty="0">
                <a:solidFill>
                  <a:srgbClr val="4D4D4D"/>
                </a:solidFill>
                <a:latin typeface="-apple-system"/>
              </a:rPr>
              <a:t>3</a:t>
            </a:r>
            <a:r>
              <a:rPr lang="zh-CN" altLang="en-US" sz="1400" dirty="0">
                <a:solidFill>
                  <a:srgbClr val="4D4D4D"/>
                </a:solidFill>
                <a:latin typeface="-apple-system"/>
              </a:rPr>
              <a:t>）投影到</a:t>
            </a:r>
            <a:r>
              <a:rPr lang="en-US" altLang="zh-CN" sz="1400" dirty="0">
                <a:solidFill>
                  <a:srgbClr val="4D4D4D"/>
                </a:solidFill>
                <a:latin typeface="-apple-system"/>
              </a:rPr>
              <a:t>[-3</a:t>
            </a:r>
            <a:r>
              <a:rPr lang="zh-CN" altLang="en-US" sz="1400" dirty="0">
                <a:solidFill>
                  <a:srgbClr val="4D4D4D"/>
                </a:solidFill>
                <a:latin typeface="-apple-system"/>
              </a:rPr>
              <a:t>，</a:t>
            </a:r>
            <a:r>
              <a:rPr lang="en-US" altLang="zh-CN" sz="1400" dirty="0">
                <a:solidFill>
                  <a:srgbClr val="4D4D4D"/>
                </a:solidFill>
                <a:latin typeface="-apple-system"/>
              </a:rPr>
              <a:t>3]</a:t>
            </a:r>
            <a:endParaRPr lang="zh-CN" altLang="en-US" sz="1400" dirty="0"/>
          </a:p>
        </p:txBody>
      </p:sp>
      <p:sp>
        <p:nvSpPr>
          <p:cNvPr id="23" name="矩形 22"/>
          <p:cNvSpPr/>
          <p:nvPr/>
        </p:nvSpPr>
        <p:spPr>
          <a:xfrm>
            <a:off x="6396663" y="5463964"/>
            <a:ext cx="5745941" cy="1077218"/>
          </a:xfrm>
          <a:prstGeom prst="rect">
            <a:avLst/>
          </a:prstGeom>
        </p:spPr>
        <p:txBody>
          <a:bodyPr wrap="square">
            <a:spAutoFit/>
          </a:bodyPr>
          <a:lstStyle/>
          <a:p>
            <a:r>
              <a:rPr lang="en-US" altLang="zh-CN" sz="1600" dirty="0"/>
              <a:t>x_ = </a:t>
            </a:r>
            <a:r>
              <a:rPr lang="en-US" altLang="zh-CN" sz="1600" dirty="0" err="1"/>
              <a:t>x_num</a:t>
            </a:r>
            <a:r>
              <a:rPr lang="en-US" altLang="zh-CN" sz="1600" dirty="0"/>
              <a:t> * (X_BOUND[1] - X_BOUND[0]) + X_BOUND[0] #</a:t>
            </a:r>
            <a:r>
              <a:rPr lang="zh-CN" altLang="en-US" sz="1600" dirty="0"/>
              <a:t>映射为</a:t>
            </a:r>
            <a:r>
              <a:rPr lang="en-US" altLang="zh-CN" sz="1600" dirty="0"/>
              <a:t>x</a:t>
            </a:r>
            <a:r>
              <a:rPr lang="zh-CN" altLang="en-US" sz="1600" dirty="0"/>
              <a:t>范围内的数</a:t>
            </a:r>
            <a:endParaRPr lang="en-US" altLang="zh-CN" sz="1600" dirty="0"/>
          </a:p>
          <a:p>
            <a:r>
              <a:rPr lang="en-US" altLang="zh-CN" sz="1600" dirty="0"/>
              <a:t>y_ = </a:t>
            </a:r>
            <a:r>
              <a:rPr lang="en-US" altLang="zh-CN" sz="1600" dirty="0" err="1"/>
              <a:t>y_num</a:t>
            </a:r>
            <a:r>
              <a:rPr lang="en-US" altLang="zh-CN" sz="1600" dirty="0"/>
              <a:t> * (Y_BOUND[1] - Y_BOUND[0]) + Y_BOUND[0] #</a:t>
            </a:r>
            <a:r>
              <a:rPr lang="zh-CN" altLang="en-US" sz="1600" dirty="0"/>
              <a:t>映射为</a:t>
            </a:r>
            <a:r>
              <a:rPr lang="en-US" altLang="zh-CN" sz="1600" dirty="0"/>
              <a:t>y</a:t>
            </a:r>
            <a:r>
              <a:rPr lang="zh-CN" altLang="en-US" sz="1600" dirty="0"/>
              <a:t>范围内的数</a:t>
            </a:r>
          </a:p>
        </p:txBody>
      </p:sp>
      <p:sp>
        <p:nvSpPr>
          <p:cNvPr id="24" name="矩形 23"/>
          <p:cNvSpPr/>
          <p:nvPr/>
        </p:nvSpPr>
        <p:spPr>
          <a:xfrm>
            <a:off x="6866094" y="6519446"/>
            <a:ext cx="3405099" cy="338554"/>
          </a:xfrm>
          <a:prstGeom prst="rect">
            <a:avLst/>
          </a:prstGeom>
        </p:spPr>
        <p:txBody>
          <a:bodyPr wrap="none">
            <a:spAutoFit/>
          </a:bodyPr>
          <a:lstStyle/>
          <a:p>
            <a:r>
              <a:rPr lang="zh-CN" altLang="en-US" sz="1600" dirty="0"/>
              <a:t>其中，</a:t>
            </a:r>
            <a:r>
              <a:rPr lang="en-US" altLang="zh-CN" sz="1600" dirty="0" err="1"/>
              <a:t>x_num,y_num</a:t>
            </a:r>
            <a:r>
              <a:rPr lang="zh-CN" altLang="en-US" sz="1600" dirty="0"/>
              <a:t>取值范围为</a:t>
            </a:r>
            <a:r>
              <a:rPr lang="en-US" altLang="zh-CN" sz="1600" dirty="0"/>
              <a:t>[0,1]</a:t>
            </a:r>
            <a:endParaRPr lang="zh-CN" altLang="en-US" sz="1600" dirty="0"/>
          </a:p>
        </p:txBody>
      </p:sp>
      <p:sp>
        <p:nvSpPr>
          <p:cNvPr id="25" name="矩形 24"/>
          <p:cNvSpPr/>
          <p:nvPr/>
        </p:nvSpPr>
        <p:spPr>
          <a:xfrm>
            <a:off x="6391686" y="4472031"/>
            <a:ext cx="6096000" cy="584775"/>
          </a:xfrm>
          <a:prstGeom prst="rect">
            <a:avLst/>
          </a:prstGeom>
        </p:spPr>
        <p:txBody>
          <a:bodyPr>
            <a:spAutoFit/>
          </a:bodyPr>
          <a:lstStyle/>
          <a:p>
            <a:pPr lvl="0"/>
            <a:r>
              <a:rPr lang="en-US" altLang="zh-CN" sz="1600" dirty="0" err="1"/>
              <a:t>x_num</a:t>
            </a:r>
            <a:r>
              <a:rPr lang="en-US" altLang="zh-CN" sz="1600" dirty="0"/>
              <a:t>= </a:t>
            </a:r>
            <a:r>
              <a:rPr lang="en-US" altLang="zh-CN" sz="1600" dirty="0" err="1"/>
              <a:t>x_pop</a:t>
            </a:r>
            <a:r>
              <a:rPr lang="en-US" altLang="zh-CN" sz="1600" dirty="0"/>
              <a:t>/</a:t>
            </a:r>
            <a:r>
              <a:rPr lang="zh-CN" altLang="zh-CN" sz="1600" dirty="0">
                <a:solidFill>
                  <a:srgbClr val="000080"/>
                </a:solidFill>
                <a:latin typeface="Arial Unicode MS"/>
                <a:ea typeface="JetBrains Mono"/>
              </a:rPr>
              <a:t>float</a:t>
            </a:r>
            <a:r>
              <a:rPr lang="zh-CN" altLang="zh-CN" sz="1600" dirty="0">
                <a:solidFill>
                  <a:srgbClr val="000000"/>
                </a:solidFill>
                <a:latin typeface="Arial Unicode MS"/>
                <a:ea typeface="JetBrains Mono"/>
              </a:rPr>
              <a:t>(</a:t>
            </a:r>
            <a:r>
              <a:rPr lang="zh-CN" altLang="zh-CN" sz="1600" dirty="0">
                <a:solidFill>
                  <a:srgbClr val="0000FF"/>
                </a:solidFill>
                <a:latin typeface="Arial Unicode MS"/>
                <a:ea typeface="JetBrains Mono"/>
              </a:rPr>
              <a:t>2</a:t>
            </a:r>
            <a:r>
              <a:rPr lang="zh-CN" altLang="zh-CN" sz="1600" dirty="0">
                <a:solidFill>
                  <a:srgbClr val="000000"/>
                </a:solidFill>
                <a:latin typeface="Arial Unicode MS"/>
                <a:ea typeface="JetBrains Mono"/>
              </a:rPr>
              <a:t>**DNA_SIZE-</a:t>
            </a:r>
            <a:r>
              <a:rPr lang="zh-CN" altLang="zh-CN" sz="1600" dirty="0">
                <a:solidFill>
                  <a:srgbClr val="0000FF"/>
                </a:solidFill>
                <a:latin typeface="Arial Unicode MS"/>
                <a:ea typeface="JetBrains Mono"/>
              </a:rPr>
              <a:t>1</a:t>
            </a:r>
            <a:r>
              <a:rPr lang="zh-CN" altLang="zh-CN" sz="1600" dirty="0">
                <a:solidFill>
                  <a:srgbClr val="000000"/>
                </a:solidFill>
                <a:latin typeface="Arial Unicode MS"/>
                <a:ea typeface="JetBrains Mono"/>
              </a:rPr>
              <a:t>)</a:t>
            </a:r>
            <a:r>
              <a:rPr lang="en-US" altLang="zh-CN" sz="1600" dirty="0"/>
              <a:t>#</a:t>
            </a:r>
            <a:r>
              <a:rPr lang="zh-CN" altLang="en-US" sz="1600" dirty="0"/>
              <a:t>映射为</a:t>
            </a:r>
            <a:r>
              <a:rPr lang="en-US" altLang="zh-CN" sz="1600" dirty="0"/>
              <a:t>x</a:t>
            </a:r>
            <a:r>
              <a:rPr lang="zh-CN" altLang="en-US" sz="1600" dirty="0"/>
              <a:t>范围内的数</a:t>
            </a:r>
            <a:endParaRPr lang="en-US" altLang="zh-CN" sz="1600" dirty="0"/>
          </a:p>
          <a:p>
            <a:pPr lvl="0"/>
            <a:r>
              <a:rPr lang="en-US" altLang="zh-CN" sz="1600" dirty="0" err="1"/>
              <a:t>y_num</a:t>
            </a:r>
            <a:r>
              <a:rPr lang="en-US" altLang="zh-CN" sz="1600" dirty="0"/>
              <a:t>= </a:t>
            </a:r>
            <a:r>
              <a:rPr lang="en-US" altLang="zh-CN" sz="1600" dirty="0" err="1"/>
              <a:t>x_pop</a:t>
            </a:r>
            <a:r>
              <a:rPr lang="en-US" altLang="zh-CN" sz="1600" dirty="0"/>
              <a:t>/</a:t>
            </a:r>
            <a:r>
              <a:rPr lang="zh-CN" altLang="zh-CN" sz="1600" dirty="0">
                <a:solidFill>
                  <a:srgbClr val="000080"/>
                </a:solidFill>
                <a:latin typeface="Arial Unicode MS"/>
                <a:ea typeface="JetBrains Mono"/>
              </a:rPr>
              <a:t>float</a:t>
            </a:r>
            <a:r>
              <a:rPr lang="zh-CN" altLang="zh-CN" sz="1600" dirty="0">
                <a:solidFill>
                  <a:srgbClr val="000000"/>
                </a:solidFill>
                <a:latin typeface="Arial Unicode MS"/>
                <a:ea typeface="JetBrains Mono"/>
              </a:rPr>
              <a:t>(</a:t>
            </a:r>
            <a:r>
              <a:rPr lang="zh-CN" altLang="zh-CN" sz="1600" dirty="0">
                <a:solidFill>
                  <a:srgbClr val="0000FF"/>
                </a:solidFill>
                <a:latin typeface="Arial Unicode MS"/>
                <a:ea typeface="JetBrains Mono"/>
              </a:rPr>
              <a:t>2</a:t>
            </a:r>
            <a:r>
              <a:rPr lang="zh-CN" altLang="zh-CN" sz="1600" dirty="0">
                <a:solidFill>
                  <a:srgbClr val="000000"/>
                </a:solidFill>
                <a:latin typeface="Arial Unicode MS"/>
                <a:ea typeface="JetBrains Mono"/>
              </a:rPr>
              <a:t>**DNA_SIZE-</a:t>
            </a:r>
            <a:r>
              <a:rPr lang="zh-CN" altLang="zh-CN" sz="1600" dirty="0">
                <a:solidFill>
                  <a:srgbClr val="0000FF"/>
                </a:solidFill>
                <a:latin typeface="Arial Unicode MS"/>
                <a:ea typeface="JetBrains Mono"/>
              </a:rPr>
              <a:t>1</a:t>
            </a:r>
            <a:r>
              <a:rPr lang="zh-CN" altLang="zh-CN" sz="1600" dirty="0">
                <a:solidFill>
                  <a:srgbClr val="000000"/>
                </a:solidFill>
                <a:latin typeface="Arial Unicode MS"/>
                <a:ea typeface="JetBrains Mono"/>
              </a:rPr>
              <a:t>)</a:t>
            </a:r>
            <a:r>
              <a:rPr lang="en-US" altLang="zh-CN" sz="1600" dirty="0"/>
              <a:t> #</a:t>
            </a:r>
            <a:r>
              <a:rPr lang="zh-CN" altLang="en-US" sz="1600" dirty="0"/>
              <a:t>映射为</a:t>
            </a:r>
            <a:r>
              <a:rPr lang="en-US" altLang="zh-CN" sz="1600" dirty="0"/>
              <a:t>y</a:t>
            </a:r>
            <a:r>
              <a:rPr lang="zh-CN" altLang="en-US" sz="1600" dirty="0"/>
              <a:t>范围内的数</a:t>
            </a:r>
          </a:p>
        </p:txBody>
      </p:sp>
      <p:sp>
        <p:nvSpPr>
          <p:cNvPr id="6" name="Rectangle 2"/>
          <p:cNvSpPr>
            <a:spLocks noChangeArrowheads="1"/>
          </p:cNvSpPr>
          <p:nvPr/>
        </p:nvSpPr>
        <p:spPr bwMode="auto">
          <a:xfrm>
            <a:off x="5145932" y="1110916"/>
            <a:ext cx="353173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Unicode MS"/>
                <a:ea typeface="JetBrains Mono"/>
              </a:rPr>
              <a:t>DNA_SIZE = </a:t>
            </a:r>
            <a:r>
              <a:rPr kumimoji="0" lang="zh-CN" altLang="zh-CN" sz="1800" b="0" i="0" u="none" strike="noStrike" cap="none" normalizeH="0" baseline="0" dirty="0">
                <a:ln>
                  <a:noFill/>
                </a:ln>
                <a:solidFill>
                  <a:srgbClr val="0000FF"/>
                </a:solidFill>
                <a:effectLst/>
                <a:latin typeface="Arial Unicode MS"/>
                <a:ea typeface="JetBrains Mono"/>
              </a:rPr>
              <a:t>2</a:t>
            </a:r>
            <a:r>
              <a:rPr kumimoji="0" lang="en-US" altLang="zh-CN" sz="1800" b="0" i="0" u="none" strike="noStrike" cap="none" normalizeH="0" baseline="0" dirty="0">
                <a:ln>
                  <a:noFill/>
                </a:ln>
                <a:solidFill>
                  <a:srgbClr val="0000FF"/>
                </a:solidFill>
                <a:effectLst/>
                <a:latin typeface="Arial Unicode MS"/>
                <a:ea typeface="JetBrains Mono"/>
              </a:rPr>
              <a:t>4</a:t>
            </a:r>
            <a:r>
              <a:rPr kumimoji="0" lang="zh-CN" altLang="zh-CN" sz="1800" b="0" i="0" u="none" strike="noStrike" cap="none" normalizeH="0" baseline="0" dirty="0">
                <a:ln>
                  <a:noFill/>
                </a:ln>
                <a:solidFill>
                  <a:srgbClr val="0000FF"/>
                </a:solidFill>
                <a:effectLst/>
                <a:latin typeface="Arial Unicode MS"/>
                <a:ea typeface="JetBrains Mono"/>
              </a:rPr>
              <a:t>  </a:t>
            </a:r>
            <a:r>
              <a:rPr kumimoji="0" lang="zh-CN" altLang="zh-CN" sz="1800" b="0" i="0" u="none" strike="noStrike" cap="none" normalizeH="0" baseline="0" dirty="0">
                <a:ln>
                  <a:noFill/>
                </a:ln>
                <a:solidFill>
                  <a:srgbClr val="000000"/>
                </a:solidFill>
                <a:effectLst/>
                <a:latin typeface="Arial Unicode MS"/>
                <a:ea typeface="JetBrains Mono"/>
              </a:rPr>
              <a:t>POP_SIZE = </a:t>
            </a:r>
            <a:r>
              <a:rPr kumimoji="0" lang="zh-CN" altLang="zh-CN" sz="1800" b="0" i="0" u="none" strike="noStrike" cap="none" normalizeH="0" baseline="0" dirty="0">
                <a:ln>
                  <a:noFill/>
                </a:ln>
                <a:solidFill>
                  <a:srgbClr val="0000FF"/>
                </a:solidFill>
                <a:effectLst/>
                <a:latin typeface="Arial Unicode MS"/>
                <a:ea typeface="JetBrains Mono"/>
              </a:rPr>
              <a:t>300</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72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7" grpId="0" animBg="1"/>
      <p:bldP spid="12" grpId="0"/>
      <p:bldP spid="15"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主要内容：</a:t>
            </a:r>
            <a:endParaRPr lang="en-US" altLang="zh-CN" dirty="0"/>
          </a:p>
          <a:p>
            <a:pPr lvl="1">
              <a:lnSpc>
                <a:spcPct val="150000"/>
              </a:lnSpc>
            </a:pPr>
            <a:r>
              <a:rPr lang="zh-CN" altLang="en-US" dirty="0"/>
              <a:t>遗传算法的产生</a:t>
            </a:r>
            <a:endParaRPr lang="en-US" altLang="zh-CN" dirty="0"/>
          </a:p>
          <a:p>
            <a:pPr lvl="1">
              <a:lnSpc>
                <a:spcPct val="150000"/>
              </a:lnSpc>
            </a:pPr>
            <a:r>
              <a:rPr lang="zh-CN" altLang="en-US" dirty="0"/>
              <a:t>遗传算法基本思想</a:t>
            </a:r>
            <a:endParaRPr lang="en-US" altLang="zh-CN" dirty="0"/>
          </a:p>
          <a:p>
            <a:pPr lvl="1">
              <a:lnSpc>
                <a:spcPct val="150000"/>
              </a:lnSpc>
            </a:pPr>
            <a:r>
              <a:rPr lang="zh-CN" altLang="en-US" dirty="0"/>
              <a:t>遗传算法的应用</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2146773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2843" y="755780"/>
            <a:ext cx="10628990" cy="5771480"/>
          </a:xfrm>
        </p:spPr>
        <p:txBody>
          <a:bodyPr>
            <a:normAutofit/>
          </a:bodyPr>
          <a:lstStyle/>
          <a:p>
            <a:r>
              <a:rPr lang="zh-CN" altLang="en-US" sz="2000" dirty="0"/>
              <a:t>根据适应度选择：</a:t>
            </a:r>
            <a:endParaRPr lang="en-US" altLang="zh-CN" sz="2000" dirty="0"/>
          </a:p>
          <a:p>
            <a:endParaRPr lang="en-US" altLang="zh-CN" sz="2000" dirty="0"/>
          </a:p>
          <a:p>
            <a:endParaRPr lang="en-US" altLang="zh-CN" sz="2000" dirty="0"/>
          </a:p>
          <a:p>
            <a:endParaRPr lang="en-US" altLang="zh-CN" sz="2000" dirty="0"/>
          </a:p>
          <a:p>
            <a:r>
              <a:rPr lang="zh-CN" altLang="en-US" sz="2000" dirty="0"/>
              <a:t>交叉：</a:t>
            </a:r>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910349" y="1098171"/>
            <a:ext cx="10331484" cy="1323439"/>
          </a:xfrm>
          <a:prstGeom prst="rect">
            <a:avLst/>
          </a:prstGeom>
          <a:ln>
            <a:solidFill>
              <a:schemeClr val="accent4"/>
            </a:solidFill>
          </a:ln>
        </p:spPr>
        <p:txBody>
          <a:bodyPr wrap="square">
            <a:spAutoFit/>
          </a:bodyPr>
          <a:lstStyle/>
          <a:p>
            <a:r>
              <a:rPr lang="zh-CN" altLang="en-US" sz="2000" dirty="0"/>
              <a:t>def select(pop, fitness):    # nature selection </a:t>
            </a:r>
            <a:r>
              <a:rPr lang="en-US" altLang="zh-CN" sz="2000" dirty="0"/>
              <a:t>according to </a:t>
            </a:r>
            <a:r>
              <a:rPr lang="zh-CN" altLang="en-US" sz="2000" dirty="0"/>
              <a:t>pop's fitness   </a:t>
            </a:r>
            <a:endParaRPr lang="en-US" altLang="zh-CN" sz="2000" dirty="0"/>
          </a:p>
          <a:p>
            <a:pPr lvl="1"/>
            <a:r>
              <a:rPr lang="zh-CN" altLang="en-US" sz="2000" dirty="0"/>
              <a:t> idx = np.random.choice(np.arange(POP_SIZE), size=POP_SIZE, replace=True, p=(fitness)/(fitness.sum()) )</a:t>
            </a:r>
            <a:endParaRPr lang="en-US" altLang="zh-CN" sz="2000" dirty="0"/>
          </a:p>
          <a:p>
            <a:pPr lvl="1"/>
            <a:r>
              <a:rPr lang="zh-CN" altLang="en-US" sz="2000" dirty="0"/>
              <a:t> return pop[idx]</a:t>
            </a:r>
          </a:p>
        </p:txBody>
      </p:sp>
      <p:sp>
        <p:nvSpPr>
          <p:cNvPr id="5" name="矩形 4"/>
          <p:cNvSpPr/>
          <p:nvPr/>
        </p:nvSpPr>
        <p:spPr>
          <a:xfrm>
            <a:off x="628957" y="2764001"/>
            <a:ext cx="11430000" cy="4093428"/>
          </a:xfrm>
          <a:prstGeom prst="rect">
            <a:avLst/>
          </a:prstGeom>
        </p:spPr>
        <p:txBody>
          <a:bodyPr wrap="square">
            <a:spAutoFit/>
          </a:bodyPr>
          <a:lstStyle/>
          <a:p>
            <a:r>
              <a:rPr lang="zh-CN" altLang="en-US" sz="2000" dirty="0"/>
              <a:t>CROSSOVER_RATE</a:t>
            </a:r>
            <a:r>
              <a:rPr lang="en-US" altLang="zh-CN" sz="2000" dirty="0"/>
              <a:t>=0.7</a:t>
            </a:r>
          </a:p>
          <a:p>
            <a:r>
              <a:rPr lang="zh-CN" altLang="en-US" sz="2000" dirty="0"/>
              <a:t>def crossover_and_mutation(pop, CROSSOVER_RATE = 0.8):</a:t>
            </a:r>
            <a:endParaRPr lang="en-US" altLang="zh-CN" sz="2000" dirty="0"/>
          </a:p>
          <a:p>
            <a:pPr lvl="1"/>
            <a:r>
              <a:rPr lang="zh-CN" altLang="en-US" sz="2000" dirty="0"/>
              <a:t>new_pop = []	</a:t>
            </a:r>
            <a:endParaRPr lang="en-US" altLang="zh-CN" sz="2000" dirty="0"/>
          </a:p>
          <a:p>
            <a:pPr lvl="1"/>
            <a:r>
              <a:rPr lang="zh-CN" altLang="en-US" sz="2000" dirty="0"/>
              <a:t>for father in pop:	#遍历种群中的每一个个体，将该个体作为父亲		</a:t>
            </a:r>
            <a:endParaRPr lang="en-US" altLang="zh-CN" sz="2000" dirty="0"/>
          </a:p>
          <a:p>
            <a:pPr lvl="1"/>
            <a:r>
              <a:rPr lang="zh-CN" altLang="en-US" sz="2000" dirty="0"/>
              <a:t>  child = father	#孩子先得到父亲的全部基因	</a:t>
            </a:r>
            <a:endParaRPr lang="en-US" altLang="zh-CN" sz="2000" dirty="0"/>
          </a:p>
          <a:p>
            <a:pPr lvl="1"/>
            <a:r>
              <a:rPr lang="zh-CN" altLang="en-US" sz="2000" dirty="0"/>
              <a:t>  if np.random.rand() &lt; CROSSOVER_RATE:#产生子代时不是必然发生交叉，而是以一定的概率发生交叉	</a:t>
            </a:r>
            <a:endParaRPr lang="en-US" altLang="zh-CN" sz="2000" dirty="0"/>
          </a:p>
          <a:p>
            <a:pPr lvl="2"/>
            <a:r>
              <a:rPr lang="zh-CN" altLang="en-US" sz="2000" dirty="0"/>
              <a:t> mother = pop[np.random.randint(POP_SIZE)]	#种群中选择另一个个体，并将该个体作为母亲  cross_points = np.random.randint(low=0, high=DNA_SIZE*2) #随机产生交叉的点</a:t>
            </a:r>
            <a:endParaRPr lang="en-US" altLang="zh-CN" sz="2000" dirty="0"/>
          </a:p>
          <a:p>
            <a:pPr lvl="2"/>
            <a:r>
              <a:rPr lang="zh-CN" altLang="en-US" sz="2000" dirty="0"/>
              <a:t>child[cross_points:] = mother[cross_points:] #孩子得到位于交叉点后的母亲的基因		</a:t>
            </a:r>
            <a:endParaRPr lang="en-US" altLang="zh-CN" sz="2000" dirty="0"/>
          </a:p>
          <a:p>
            <a:pPr lvl="2"/>
            <a:r>
              <a:rPr lang="zh-CN" altLang="en-US" sz="2000" dirty="0"/>
              <a:t>mutation(child)	#每个后代有一定的机率发生变异		</a:t>
            </a:r>
            <a:endParaRPr lang="en-US" altLang="zh-CN" sz="2000" dirty="0"/>
          </a:p>
          <a:p>
            <a:pPr lvl="2"/>
            <a:r>
              <a:rPr lang="zh-CN" altLang="en-US" sz="2000" dirty="0"/>
              <a:t>new_pop.append(child)	</a:t>
            </a:r>
            <a:endParaRPr lang="en-US" altLang="zh-CN" sz="2000" dirty="0"/>
          </a:p>
          <a:p>
            <a:pPr lvl="1"/>
            <a:r>
              <a:rPr lang="zh-CN" altLang="en-US" sz="2000" dirty="0"/>
              <a:t>return new_pop</a:t>
            </a:r>
          </a:p>
        </p:txBody>
      </p:sp>
    </p:spTree>
    <p:extLst>
      <p:ext uri="{BB962C8B-B14F-4D97-AF65-F5344CB8AC3E}">
        <p14:creationId xmlns:p14="http://schemas.microsoft.com/office/powerpoint/2010/main" val="32706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00877" y="737118"/>
            <a:ext cx="10515600" cy="5458506"/>
          </a:xfrm>
        </p:spPr>
        <p:txBody>
          <a:bodyPr>
            <a:normAutofit/>
          </a:bodyPr>
          <a:lstStyle/>
          <a:p>
            <a:r>
              <a:rPr lang="zh-CN" altLang="en-US" sz="2400" dirty="0"/>
              <a:t>变异：</a:t>
            </a:r>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1271078" y="1188689"/>
            <a:ext cx="9977535" cy="1477328"/>
          </a:xfrm>
          <a:prstGeom prst="rect">
            <a:avLst/>
          </a:prstGeom>
          <a:ln>
            <a:solidFill>
              <a:schemeClr val="accent4"/>
            </a:solidFill>
          </a:ln>
        </p:spPr>
        <p:txBody>
          <a:bodyPr wrap="square">
            <a:spAutoFit/>
          </a:bodyPr>
          <a:lstStyle/>
          <a:p>
            <a:r>
              <a:rPr lang="en-US" altLang="zh-CN" dirty="0" err="1"/>
              <a:t>def</a:t>
            </a:r>
            <a:r>
              <a:rPr lang="en-US" altLang="zh-CN" dirty="0"/>
              <a:t> mutation(child, MUTATION_RATE=0.003):	</a:t>
            </a:r>
          </a:p>
          <a:p>
            <a:r>
              <a:rPr lang="en-US" altLang="zh-CN" dirty="0"/>
              <a:t>    if </a:t>
            </a:r>
            <a:r>
              <a:rPr lang="en-US" altLang="zh-CN" dirty="0" err="1"/>
              <a:t>np.random.rand</a:t>
            </a:r>
            <a:r>
              <a:rPr lang="en-US" altLang="zh-CN" dirty="0"/>
              <a:t>() &lt; MUTATION_RATE: #</a:t>
            </a:r>
            <a:r>
              <a:rPr lang="zh-CN" altLang="en-US" dirty="0"/>
              <a:t>以</a:t>
            </a:r>
            <a:r>
              <a:rPr lang="en-US" altLang="zh-CN" dirty="0"/>
              <a:t>MUTATION_RATE</a:t>
            </a:r>
            <a:r>
              <a:rPr lang="zh-CN" altLang="en-US" dirty="0"/>
              <a:t>的概率进行变异</a:t>
            </a:r>
            <a:endParaRPr lang="en-US" altLang="zh-CN" dirty="0"/>
          </a:p>
          <a:p>
            <a:r>
              <a:rPr lang="zh-CN" altLang="en-US" dirty="0"/>
              <a:t>	</a:t>
            </a:r>
            <a:r>
              <a:rPr lang="en-US" altLang="zh-CN" dirty="0" err="1"/>
              <a:t>mutate_point</a:t>
            </a:r>
            <a:r>
              <a:rPr lang="en-US" altLang="zh-CN" dirty="0"/>
              <a:t> = </a:t>
            </a:r>
            <a:r>
              <a:rPr lang="en-US" altLang="zh-CN" dirty="0" err="1"/>
              <a:t>np.random.randint</a:t>
            </a:r>
            <a:r>
              <a:rPr lang="en-US" altLang="zh-CN" dirty="0"/>
              <a:t>(0, DNA_SIZE)	#</a:t>
            </a:r>
            <a:r>
              <a:rPr lang="zh-CN" altLang="en-US" dirty="0"/>
              <a:t>随机产生一个实数，代表要变异基因的位置		</a:t>
            </a:r>
            <a:endParaRPr lang="en-US" altLang="zh-CN" dirty="0"/>
          </a:p>
          <a:p>
            <a:r>
              <a:rPr lang="en-US" altLang="zh-CN" dirty="0"/>
              <a:t>                child[</a:t>
            </a:r>
            <a:r>
              <a:rPr lang="en-US" altLang="zh-CN" dirty="0" err="1"/>
              <a:t>mutate_point</a:t>
            </a:r>
            <a:r>
              <a:rPr lang="en-US" altLang="zh-CN" dirty="0"/>
              <a:t>] = child[</a:t>
            </a:r>
            <a:r>
              <a:rPr lang="en-US" altLang="zh-CN" dirty="0" err="1"/>
              <a:t>mutate_point</a:t>
            </a:r>
            <a:r>
              <a:rPr lang="en-US" altLang="zh-CN" dirty="0"/>
              <a:t>]^1 	#</a:t>
            </a:r>
            <a:r>
              <a:rPr lang="zh-CN" altLang="en-US" dirty="0"/>
              <a:t>将变异点的二进制为反转</a:t>
            </a:r>
          </a:p>
        </p:txBody>
      </p:sp>
      <p:sp>
        <p:nvSpPr>
          <p:cNvPr id="5" name="矩形 4"/>
          <p:cNvSpPr/>
          <p:nvPr/>
        </p:nvSpPr>
        <p:spPr>
          <a:xfrm>
            <a:off x="1356733" y="6349955"/>
            <a:ext cx="8260702" cy="369332"/>
          </a:xfrm>
          <a:prstGeom prst="rect">
            <a:avLst/>
          </a:prstGeom>
        </p:spPr>
        <p:txBody>
          <a:bodyPr wrap="square">
            <a:spAutoFit/>
          </a:bodyPr>
          <a:lstStyle/>
          <a:p>
            <a:r>
              <a:rPr lang="zh-CN" altLang="en-US" dirty="0"/>
              <a:t>该例题来源：</a:t>
            </a:r>
            <a:r>
              <a:rPr lang="en-US" altLang="zh-CN" dirty="0"/>
              <a:t>https://blog.csdn.net/ha_ha_ha233/java/article/details/91364937</a:t>
            </a:r>
            <a:endParaRPr lang="zh-CN" altLang="en-US" dirty="0"/>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21025" y="2754697"/>
            <a:ext cx="4345226" cy="335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a:t>TSP</a:t>
            </a:r>
            <a:r>
              <a:rPr lang="zh-CN" altLang="en-US" sz="2400" dirty="0"/>
              <a:t>问题</a:t>
            </a:r>
            <a:endParaRPr lang="en-US" altLang="zh-CN" sz="2400" dirty="0"/>
          </a:p>
          <a:p>
            <a:pPr marL="457200" lvl="1" indent="0">
              <a:lnSpc>
                <a:spcPct val="150000"/>
              </a:lnSpc>
              <a:buNone/>
            </a:pPr>
            <a:r>
              <a:rPr lang="zh-CN" altLang="en-US" dirty="0"/>
              <a:t>例：假定</a:t>
            </a:r>
            <a:r>
              <a:rPr lang="en-US" altLang="zh-CN" dirty="0"/>
              <a:t>10</a:t>
            </a:r>
            <a:r>
              <a:rPr lang="zh-CN" altLang="en-US" dirty="0"/>
              <a:t>个城市的位置坐标如下表所示，寻找一条最短的遍历</a:t>
            </a:r>
            <a:r>
              <a:rPr lang="en-US" altLang="zh-CN" dirty="0"/>
              <a:t>10</a:t>
            </a:r>
            <a:r>
              <a:rPr lang="zh-CN" altLang="en-US" dirty="0"/>
              <a:t>个城市的路径。</a:t>
            </a:r>
          </a:p>
        </p:txBody>
      </p:sp>
      <p:sp>
        <p:nvSpPr>
          <p:cNvPr id="3" name="标题 2"/>
          <p:cNvSpPr>
            <a:spLocks noGrp="1"/>
          </p:cNvSpPr>
          <p:nvPr>
            <p:ph type="title"/>
          </p:nvPr>
        </p:nvSpPr>
        <p:spPr/>
        <p:txBody>
          <a:bodyPr/>
          <a:lstStyle/>
          <a:p>
            <a:r>
              <a:rPr lang="zh-CN" altLang="en-US" dirty="0"/>
              <a:t>遗传算法</a:t>
            </a:r>
          </a:p>
        </p:txBody>
      </p:sp>
      <p:graphicFrame>
        <p:nvGraphicFramePr>
          <p:cNvPr id="4" name="表格 3"/>
          <p:cNvGraphicFramePr>
            <a:graphicFrameLocks noGrp="1"/>
          </p:cNvGraphicFramePr>
          <p:nvPr>
            <p:extLst>
              <p:ext uri="{D42A27DB-BD31-4B8C-83A1-F6EECF244321}">
                <p14:modId xmlns:p14="http://schemas.microsoft.com/office/powerpoint/2010/main" val="648372283"/>
              </p:ext>
            </p:extLst>
          </p:nvPr>
        </p:nvGraphicFramePr>
        <p:xfrm>
          <a:off x="2105152" y="2539322"/>
          <a:ext cx="8128002"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r>
                        <a:rPr lang="zh-CN" altLang="en-US" dirty="0"/>
                        <a:t>城市编号</a:t>
                      </a:r>
                    </a:p>
                  </a:txBody>
                  <a:tcPr/>
                </a:tc>
                <a:tc>
                  <a:txBody>
                    <a:bodyPr/>
                    <a:lstStyle/>
                    <a:p>
                      <a:r>
                        <a:rPr lang="en-US" altLang="zh-CN" dirty="0"/>
                        <a:t>X</a:t>
                      </a:r>
                      <a:r>
                        <a:rPr lang="zh-CN" altLang="en-US" dirty="0"/>
                        <a:t>坐标</a:t>
                      </a:r>
                    </a:p>
                  </a:txBody>
                  <a:tcPr/>
                </a:tc>
                <a:tc>
                  <a:txBody>
                    <a:bodyPr/>
                    <a:lstStyle/>
                    <a:p>
                      <a:r>
                        <a:rPr lang="en-US" altLang="zh-CN" dirty="0"/>
                        <a:t>Y</a:t>
                      </a:r>
                      <a:r>
                        <a:rPr lang="zh-CN" altLang="en-US" dirty="0"/>
                        <a:t>坐标</a:t>
                      </a:r>
                    </a:p>
                  </a:txBody>
                  <a:tcPr/>
                </a:tc>
                <a:tc>
                  <a:txBody>
                    <a:bodyPr/>
                    <a:lstStyle/>
                    <a:p>
                      <a:r>
                        <a:rPr lang="zh-CN" altLang="en-US" dirty="0"/>
                        <a:t>城市编号</a:t>
                      </a:r>
                    </a:p>
                  </a:txBody>
                  <a:tcPr/>
                </a:tc>
                <a:tc>
                  <a:txBody>
                    <a:bodyPr/>
                    <a:lstStyle/>
                    <a:p>
                      <a:r>
                        <a:rPr lang="en-US" altLang="zh-CN" dirty="0"/>
                        <a:t>X</a:t>
                      </a:r>
                      <a:r>
                        <a:rPr lang="zh-CN" altLang="en-US" dirty="0"/>
                        <a:t>坐标</a:t>
                      </a:r>
                    </a:p>
                  </a:txBody>
                  <a:tcPr/>
                </a:tc>
                <a:tc>
                  <a:txBody>
                    <a:bodyPr/>
                    <a:lstStyle/>
                    <a:p>
                      <a:r>
                        <a:rPr lang="en-US" altLang="zh-CN" dirty="0"/>
                        <a:t>Y</a:t>
                      </a:r>
                      <a:r>
                        <a:rPr lang="zh-CN" altLang="en-US" dirty="0"/>
                        <a:t>坐标</a:t>
                      </a:r>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16.47</a:t>
                      </a:r>
                      <a:endParaRPr lang="zh-CN" altLang="en-US" dirty="0"/>
                    </a:p>
                  </a:txBody>
                  <a:tcPr/>
                </a:tc>
                <a:tc>
                  <a:txBody>
                    <a:bodyPr/>
                    <a:lstStyle/>
                    <a:p>
                      <a:r>
                        <a:rPr lang="en-US" altLang="zh-CN" dirty="0"/>
                        <a:t>96.10</a:t>
                      </a:r>
                      <a:endParaRPr lang="zh-CN" altLang="en-US" dirty="0"/>
                    </a:p>
                  </a:txBody>
                  <a:tcPr/>
                </a:tc>
                <a:tc>
                  <a:txBody>
                    <a:bodyPr/>
                    <a:lstStyle/>
                    <a:p>
                      <a:r>
                        <a:rPr lang="en-US" altLang="zh-CN" dirty="0"/>
                        <a:t>6</a:t>
                      </a:r>
                      <a:endParaRPr lang="zh-CN" altLang="en-US" dirty="0"/>
                    </a:p>
                  </a:txBody>
                  <a:tcPr/>
                </a:tc>
                <a:tc>
                  <a:txBody>
                    <a:bodyPr/>
                    <a:lstStyle/>
                    <a:p>
                      <a:r>
                        <a:rPr lang="en-US" altLang="zh-CN" dirty="0"/>
                        <a:t>17.20</a:t>
                      </a:r>
                      <a:endParaRPr lang="zh-CN" altLang="en-US" dirty="0"/>
                    </a:p>
                  </a:txBody>
                  <a:tcPr/>
                </a:tc>
                <a:tc>
                  <a:txBody>
                    <a:bodyPr/>
                    <a:lstStyle/>
                    <a:p>
                      <a:r>
                        <a:rPr lang="en-US" altLang="zh-CN" dirty="0"/>
                        <a:t>96.29</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2</a:t>
                      </a:r>
                      <a:endParaRPr lang="zh-CN" altLang="en-US" dirty="0"/>
                    </a:p>
                  </a:txBody>
                  <a:tcPr/>
                </a:tc>
                <a:tc>
                  <a:txBody>
                    <a:bodyPr/>
                    <a:lstStyle/>
                    <a:p>
                      <a:r>
                        <a:rPr lang="en-US" altLang="zh-CN" dirty="0"/>
                        <a:t>16.47</a:t>
                      </a:r>
                      <a:endParaRPr lang="zh-CN" altLang="en-US" dirty="0"/>
                    </a:p>
                  </a:txBody>
                  <a:tcPr/>
                </a:tc>
                <a:tc>
                  <a:txBody>
                    <a:bodyPr/>
                    <a:lstStyle/>
                    <a:p>
                      <a:r>
                        <a:rPr lang="en-US" altLang="zh-CN" dirty="0"/>
                        <a:t>94.44</a:t>
                      </a:r>
                      <a:endParaRPr lang="zh-CN" altLang="en-US" dirty="0"/>
                    </a:p>
                  </a:txBody>
                  <a:tcPr/>
                </a:tc>
                <a:tc>
                  <a:txBody>
                    <a:bodyPr/>
                    <a:lstStyle/>
                    <a:p>
                      <a:r>
                        <a:rPr lang="en-US" altLang="zh-CN" dirty="0"/>
                        <a:t>7</a:t>
                      </a:r>
                      <a:endParaRPr lang="zh-CN" altLang="en-US" dirty="0"/>
                    </a:p>
                  </a:txBody>
                  <a:tcPr/>
                </a:tc>
                <a:tc>
                  <a:txBody>
                    <a:bodyPr/>
                    <a:lstStyle/>
                    <a:p>
                      <a:r>
                        <a:rPr lang="en-US" altLang="zh-CN" dirty="0"/>
                        <a:t>16.30</a:t>
                      </a:r>
                      <a:endParaRPr lang="zh-CN" altLang="en-US" dirty="0"/>
                    </a:p>
                  </a:txBody>
                  <a:tcPr/>
                </a:tc>
                <a:tc>
                  <a:txBody>
                    <a:bodyPr/>
                    <a:lstStyle/>
                    <a:p>
                      <a:r>
                        <a:rPr lang="en-US" altLang="zh-CN" dirty="0"/>
                        <a:t>97.38</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3</a:t>
                      </a:r>
                      <a:endParaRPr lang="zh-CN" altLang="en-US" dirty="0"/>
                    </a:p>
                  </a:txBody>
                  <a:tcPr/>
                </a:tc>
                <a:tc>
                  <a:txBody>
                    <a:bodyPr/>
                    <a:lstStyle/>
                    <a:p>
                      <a:r>
                        <a:rPr lang="en-US" altLang="zh-CN" dirty="0"/>
                        <a:t>20.09</a:t>
                      </a:r>
                      <a:endParaRPr lang="zh-CN" altLang="en-US" dirty="0"/>
                    </a:p>
                  </a:txBody>
                  <a:tcPr/>
                </a:tc>
                <a:tc>
                  <a:txBody>
                    <a:bodyPr/>
                    <a:lstStyle/>
                    <a:p>
                      <a:r>
                        <a:rPr lang="en-US" altLang="zh-CN" dirty="0"/>
                        <a:t>92.54</a:t>
                      </a:r>
                      <a:endParaRPr lang="zh-CN" altLang="en-US" dirty="0"/>
                    </a:p>
                  </a:txBody>
                  <a:tcPr/>
                </a:tc>
                <a:tc>
                  <a:txBody>
                    <a:bodyPr/>
                    <a:lstStyle/>
                    <a:p>
                      <a:r>
                        <a:rPr lang="en-US" altLang="zh-CN" dirty="0"/>
                        <a:t>8</a:t>
                      </a:r>
                      <a:endParaRPr lang="zh-CN" altLang="en-US" dirty="0"/>
                    </a:p>
                  </a:txBody>
                  <a:tcPr/>
                </a:tc>
                <a:tc>
                  <a:txBody>
                    <a:bodyPr/>
                    <a:lstStyle/>
                    <a:p>
                      <a:r>
                        <a:rPr lang="en-US" altLang="zh-CN" dirty="0"/>
                        <a:t>14.05</a:t>
                      </a:r>
                      <a:endParaRPr lang="zh-CN" altLang="en-US" dirty="0"/>
                    </a:p>
                  </a:txBody>
                  <a:tcPr/>
                </a:tc>
                <a:tc>
                  <a:txBody>
                    <a:bodyPr/>
                    <a:lstStyle/>
                    <a:p>
                      <a:r>
                        <a:rPr lang="en-US" altLang="zh-CN" dirty="0"/>
                        <a:t>98.12</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4</a:t>
                      </a:r>
                      <a:endParaRPr lang="zh-CN" altLang="en-US" dirty="0"/>
                    </a:p>
                  </a:txBody>
                  <a:tcPr/>
                </a:tc>
                <a:tc>
                  <a:txBody>
                    <a:bodyPr/>
                    <a:lstStyle/>
                    <a:p>
                      <a:r>
                        <a:rPr lang="en-US" altLang="zh-CN" dirty="0"/>
                        <a:t>22.39</a:t>
                      </a:r>
                      <a:endParaRPr lang="zh-CN" altLang="en-US" dirty="0"/>
                    </a:p>
                  </a:txBody>
                  <a:tcPr/>
                </a:tc>
                <a:tc>
                  <a:txBody>
                    <a:bodyPr/>
                    <a:lstStyle/>
                    <a:p>
                      <a:r>
                        <a:rPr lang="en-US" altLang="zh-CN" dirty="0"/>
                        <a:t>93.37</a:t>
                      </a:r>
                      <a:endParaRPr lang="zh-CN" altLang="en-US" dirty="0"/>
                    </a:p>
                  </a:txBody>
                  <a:tcPr/>
                </a:tc>
                <a:tc>
                  <a:txBody>
                    <a:bodyPr/>
                    <a:lstStyle/>
                    <a:p>
                      <a:r>
                        <a:rPr lang="en-US" altLang="zh-CN" dirty="0"/>
                        <a:t>9</a:t>
                      </a:r>
                      <a:endParaRPr lang="zh-CN" altLang="en-US" dirty="0"/>
                    </a:p>
                  </a:txBody>
                  <a:tcPr/>
                </a:tc>
                <a:tc>
                  <a:txBody>
                    <a:bodyPr/>
                    <a:lstStyle/>
                    <a:p>
                      <a:r>
                        <a:rPr lang="en-US" altLang="zh-CN" dirty="0"/>
                        <a:t>16.53</a:t>
                      </a:r>
                      <a:endParaRPr lang="zh-CN" altLang="en-US" dirty="0"/>
                    </a:p>
                  </a:txBody>
                  <a:tcPr/>
                </a:tc>
                <a:tc>
                  <a:txBody>
                    <a:bodyPr/>
                    <a:lstStyle/>
                    <a:p>
                      <a:r>
                        <a:rPr lang="en-US" altLang="zh-CN" dirty="0"/>
                        <a:t>97.38</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5</a:t>
                      </a:r>
                      <a:endParaRPr lang="zh-CN" altLang="en-US" dirty="0"/>
                    </a:p>
                  </a:txBody>
                  <a:tcPr/>
                </a:tc>
                <a:tc>
                  <a:txBody>
                    <a:bodyPr/>
                    <a:lstStyle/>
                    <a:p>
                      <a:r>
                        <a:rPr lang="en-US" altLang="zh-CN" dirty="0"/>
                        <a:t>25.23</a:t>
                      </a:r>
                      <a:endParaRPr lang="zh-CN" altLang="en-US" dirty="0"/>
                    </a:p>
                  </a:txBody>
                  <a:tcPr/>
                </a:tc>
                <a:tc>
                  <a:txBody>
                    <a:bodyPr/>
                    <a:lstStyle/>
                    <a:p>
                      <a:r>
                        <a:rPr lang="en-US" altLang="zh-CN" dirty="0"/>
                        <a:t>97.24</a:t>
                      </a:r>
                      <a:endParaRPr lang="zh-CN" altLang="en-US" dirty="0"/>
                    </a:p>
                  </a:txBody>
                  <a:tcPr/>
                </a:tc>
                <a:tc>
                  <a:txBody>
                    <a:bodyPr/>
                    <a:lstStyle/>
                    <a:p>
                      <a:r>
                        <a:rPr lang="en-US" altLang="zh-CN" dirty="0"/>
                        <a:t>10</a:t>
                      </a:r>
                      <a:endParaRPr lang="zh-CN" altLang="en-US" dirty="0"/>
                    </a:p>
                  </a:txBody>
                  <a:tcPr/>
                </a:tc>
                <a:tc>
                  <a:txBody>
                    <a:bodyPr/>
                    <a:lstStyle/>
                    <a:p>
                      <a:r>
                        <a:rPr lang="en-US" altLang="zh-CN" dirty="0"/>
                        <a:t>21.52</a:t>
                      </a:r>
                      <a:endParaRPr lang="zh-CN" altLang="en-US" dirty="0"/>
                    </a:p>
                  </a:txBody>
                  <a:tcPr/>
                </a:tc>
                <a:tc>
                  <a:txBody>
                    <a:bodyPr/>
                    <a:lstStyle/>
                    <a:p>
                      <a:r>
                        <a:rPr lang="en-US" altLang="zh-CN" dirty="0"/>
                        <a:t>95.59</a:t>
                      </a:r>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8624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sz="2400" dirty="0"/>
              <a:t>算法流程：</a:t>
            </a:r>
            <a:endParaRPr lang="en-US" altLang="zh-CN" sz="2400" dirty="0"/>
          </a:p>
          <a:p>
            <a:pPr lvl="1">
              <a:lnSpc>
                <a:spcPct val="150000"/>
              </a:lnSpc>
            </a:pPr>
            <a:r>
              <a:rPr lang="zh-CN" altLang="en-US" sz="2000" dirty="0"/>
              <a:t>编码：</a:t>
            </a:r>
            <a:r>
              <a:rPr lang="en-US" altLang="zh-CN" sz="2000" dirty="0"/>
              <a:t>n</a:t>
            </a:r>
            <a:r>
              <a:rPr lang="zh-CN" altLang="en-US" sz="2000" dirty="0"/>
              <a:t>个城市，染色体分</a:t>
            </a:r>
            <a:r>
              <a:rPr lang="en-US" altLang="zh-CN" sz="2000" dirty="0"/>
              <a:t>n</a:t>
            </a:r>
            <a:r>
              <a:rPr lang="zh-CN" altLang="en-US" sz="2000" dirty="0"/>
              <a:t>段，每段为对应城市的编号，例：</a:t>
            </a:r>
            <a:r>
              <a:rPr lang="en-US" altLang="zh-CN" sz="2000" dirty="0"/>
              <a:t>[1</a:t>
            </a:r>
            <a:r>
              <a:rPr lang="zh-CN" altLang="en-US" sz="2000" dirty="0"/>
              <a:t>，</a:t>
            </a:r>
            <a:r>
              <a:rPr lang="en-US" altLang="zh-CN" sz="2000" dirty="0"/>
              <a:t>10</a:t>
            </a:r>
            <a:r>
              <a:rPr lang="zh-CN" altLang="en-US" sz="2000" dirty="0"/>
              <a:t>，</a:t>
            </a:r>
            <a:r>
              <a:rPr lang="en-US" altLang="zh-CN" sz="2000" dirty="0"/>
              <a:t>2</a:t>
            </a:r>
            <a:r>
              <a:rPr lang="zh-CN" altLang="en-US" sz="2000" dirty="0"/>
              <a:t>，</a:t>
            </a:r>
            <a:r>
              <a:rPr lang="en-US" altLang="zh-CN" sz="2000" dirty="0"/>
              <a:t>4</a:t>
            </a:r>
            <a:r>
              <a:rPr lang="zh-CN" altLang="en-US" sz="2000" dirty="0"/>
              <a:t>，</a:t>
            </a:r>
            <a:r>
              <a:rPr lang="en-US" altLang="zh-CN" sz="2000" dirty="0"/>
              <a:t>5</a:t>
            </a:r>
            <a:r>
              <a:rPr lang="zh-CN" altLang="en-US" sz="2000" dirty="0"/>
              <a:t>，</a:t>
            </a:r>
            <a:r>
              <a:rPr lang="en-US" altLang="zh-CN" sz="2000" dirty="0"/>
              <a:t>6</a:t>
            </a:r>
            <a:r>
              <a:rPr lang="zh-CN" altLang="en-US" sz="2000" dirty="0"/>
              <a:t>，</a:t>
            </a:r>
            <a:r>
              <a:rPr lang="en-US" altLang="zh-CN" sz="2000" dirty="0"/>
              <a:t>7</a:t>
            </a:r>
            <a:r>
              <a:rPr lang="zh-CN" altLang="en-US" sz="2000" dirty="0"/>
              <a:t>，</a:t>
            </a:r>
            <a:r>
              <a:rPr lang="en-US" altLang="zh-CN" sz="2000" dirty="0"/>
              <a:t>8</a:t>
            </a:r>
            <a:r>
              <a:rPr lang="zh-CN" altLang="en-US" sz="2000" dirty="0"/>
              <a:t>，</a:t>
            </a:r>
            <a:r>
              <a:rPr lang="en-US" altLang="zh-CN" sz="2000" dirty="0"/>
              <a:t>3</a:t>
            </a:r>
            <a:r>
              <a:rPr lang="zh-CN" altLang="en-US" sz="2000" dirty="0"/>
              <a:t>，</a:t>
            </a:r>
            <a:r>
              <a:rPr lang="en-US" altLang="zh-CN" sz="2000" dirty="0"/>
              <a:t>9]</a:t>
            </a:r>
          </a:p>
          <a:p>
            <a:pPr lvl="1">
              <a:lnSpc>
                <a:spcPct val="150000"/>
              </a:lnSpc>
            </a:pPr>
            <a:r>
              <a:rPr lang="zh-CN" altLang="en-US" sz="2000" dirty="0"/>
              <a:t>种群初始化：根据城市数量确定，一般取值在</a:t>
            </a:r>
            <a:r>
              <a:rPr lang="en-US" altLang="zh-CN" sz="2000" dirty="0"/>
              <a:t>50-200</a:t>
            </a:r>
            <a:r>
              <a:rPr lang="zh-CN" altLang="en-US" sz="2000" dirty="0"/>
              <a:t>间浮动。</a:t>
            </a:r>
            <a:endParaRPr lang="en-US" altLang="zh-CN" sz="2000" dirty="0"/>
          </a:p>
          <a:p>
            <a:pPr lvl="1">
              <a:lnSpc>
                <a:spcPct val="150000"/>
              </a:lnSpc>
            </a:pPr>
            <a:r>
              <a:rPr lang="zh-CN" altLang="en-US" sz="2000" dirty="0"/>
              <a:t>适应度函数：选择适应度尽可能大的染色体。</a:t>
            </a: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r>
              <a:rPr lang="zh-CN" altLang="en-US" sz="2000" dirty="0"/>
              <a:t>选择：根据适应度选择，具体实现可参考上例。</a:t>
            </a:r>
          </a:p>
        </p:txBody>
      </p:sp>
      <p:sp>
        <p:nvSpPr>
          <p:cNvPr id="3" name="标题 2"/>
          <p:cNvSpPr>
            <a:spLocks noGrp="1"/>
          </p:cNvSpPr>
          <p:nvPr>
            <p:ph type="title"/>
          </p:nvPr>
        </p:nvSpPr>
        <p:spPr/>
        <p:txBody>
          <a:bodyPr/>
          <a:lstStyle/>
          <a:p>
            <a:r>
              <a:rPr lang="zh-CN" altLang="en-US" dirty="0"/>
              <a:t>遗传算法</a:t>
            </a:r>
          </a:p>
        </p:txBody>
      </p:sp>
      <p:grpSp>
        <p:nvGrpSpPr>
          <p:cNvPr id="8" name="组合 7"/>
          <p:cNvGrpSpPr/>
          <p:nvPr/>
        </p:nvGrpSpPr>
        <p:grpSpPr>
          <a:xfrm>
            <a:off x="2743200" y="4080806"/>
            <a:ext cx="4123408" cy="811092"/>
            <a:chOff x="2560320" y="3826686"/>
            <a:chExt cx="4123408" cy="811092"/>
          </a:xfrm>
        </p:grpSpPr>
        <p:sp>
          <p:nvSpPr>
            <p:cNvPr id="5" name="矩形 4"/>
            <p:cNvSpPr/>
            <p:nvPr/>
          </p:nvSpPr>
          <p:spPr>
            <a:xfrm>
              <a:off x="2926080" y="3826686"/>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9]</a:t>
              </a:r>
              <a:endParaRPr lang="zh-CN" altLang="en-US" dirty="0"/>
            </a:p>
          </p:txBody>
        </p:sp>
        <p:sp>
          <p:nvSpPr>
            <p:cNvPr id="6" name="文本框 5"/>
            <p:cNvSpPr txBox="1"/>
            <p:nvPr/>
          </p:nvSpPr>
          <p:spPr>
            <a:xfrm>
              <a:off x="2560320" y="3826686"/>
              <a:ext cx="288862" cy="369332"/>
            </a:xfrm>
            <a:prstGeom prst="rect">
              <a:avLst/>
            </a:prstGeom>
            <a:noFill/>
          </p:spPr>
          <p:txBody>
            <a:bodyPr wrap="none" rtlCol="0">
              <a:spAutoFit/>
            </a:bodyPr>
            <a:lstStyle/>
            <a:p>
              <a:r>
                <a:rPr lang="en-US" altLang="zh-CN" dirty="0"/>
                <a:t>k</a:t>
              </a:r>
              <a:endParaRPr lang="zh-CN" altLang="en-US" dirty="0"/>
            </a:p>
          </p:txBody>
        </p:sp>
        <p:sp>
          <p:nvSpPr>
            <p:cNvPr id="7" name="文本框 6"/>
            <p:cNvSpPr txBox="1"/>
            <p:nvPr/>
          </p:nvSpPr>
          <p:spPr>
            <a:xfrm>
              <a:off x="2990088" y="4268446"/>
              <a:ext cx="3693640" cy="369332"/>
            </a:xfrm>
            <a:prstGeom prst="rect">
              <a:avLst/>
            </a:prstGeom>
            <a:noFill/>
          </p:spPr>
          <p:txBody>
            <a:bodyPr wrap="none" rtlCol="0">
              <a:spAutoFit/>
            </a:bodyPr>
            <a:lstStyle/>
            <a:p>
              <a:r>
                <a:rPr lang="en-US" altLang="zh-CN" dirty="0"/>
                <a:t>1     2      3    4     5    6     7    8    9    10</a:t>
              </a:r>
              <a:endParaRPr lang="zh-CN" altLang="en-US" dirty="0"/>
            </a:p>
          </p:txBody>
        </p:sp>
      </p:grpSp>
      <p:grpSp>
        <p:nvGrpSpPr>
          <p:cNvPr id="10" name="组合 9"/>
          <p:cNvGrpSpPr/>
          <p:nvPr/>
        </p:nvGrpSpPr>
        <p:grpSpPr>
          <a:xfrm>
            <a:off x="2887631" y="3237501"/>
            <a:ext cx="6834533" cy="597792"/>
            <a:chOff x="2887631" y="3078378"/>
            <a:chExt cx="6834533" cy="597792"/>
          </a:xfrm>
        </p:grpSpPr>
        <mc:AlternateContent xmlns:mc="http://schemas.openxmlformats.org/markup-compatibility/2006" xmlns:a14="http://schemas.microsoft.com/office/drawing/2010/main">
          <mc:Choice Requires="a14">
            <p:sp>
              <p:nvSpPr>
                <p:cNvPr id="4" name="文本框 3"/>
                <p:cNvSpPr txBox="1"/>
                <p:nvPr/>
              </p:nvSpPr>
              <p:spPr>
                <a:xfrm>
                  <a:off x="2887631" y="3078378"/>
                  <a:ext cx="3881640" cy="597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𝑓𝑖𝑡𝑛𝑒𝑠𝑠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𝑖</m:t>
                                    </m:r>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𝑗</m:t>
                                    </m:r>
                                  </m:sub>
                                </m:sSub>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𝑘</m:t>
                                </m:r>
                                <m:r>
                                  <a:rPr lang="en-US" altLang="zh-CN" b="0" i="1" baseline="-25000" smtClean="0">
                                    <a:latin typeface="Cambria Math" panose="02040503050406030204" pitchFamily="18" charset="0"/>
                                  </a:rPr>
                                  <m:t>𝑛</m:t>
                                </m:r>
                                <m:r>
                                  <a:rPr lang="en-US" altLang="zh-CN" i="1">
                                    <a:latin typeface="Cambria Math" panose="02040503050406030204" pitchFamily="18" charset="0"/>
                                  </a:rPr>
                                  <m:t>𝑘</m:t>
                                </m:r>
                                <m:r>
                                  <a:rPr lang="en-US" altLang="zh-CN" b="0" i="1" baseline="-25000" smtClean="0">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887631" y="3078378"/>
                  <a:ext cx="3881640" cy="597792"/>
                </a:xfrm>
                <a:prstGeom prst="rect">
                  <a:avLst/>
                </a:prstGeom>
                <a:blipFill rotWithShape="0">
                  <a:blip r:embed="rId2"/>
                  <a:stretch>
                    <a:fillRect b="-7143"/>
                  </a:stretch>
                </a:blipFill>
              </p:spPr>
              <p:txBody>
                <a:bodyPr/>
                <a:lstStyle/>
                <a:p>
                  <a:r>
                    <a:rPr lang="zh-CN" altLang="en-US">
                      <a:noFill/>
                    </a:rPr>
                    <a:t> </a:t>
                  </a:r>
                </a:p>
              </p:txBody>
            </p:sp>
          </mc:Fallback>
        </mc:AlternateContent>
        <p:sp>
          <p:nvSpPr>
            <p:cNvPr id="9" name="文本框 8"/>
            <p:cNvSpPr txBox="1"/>
            <p:nvPr/>
          </p:nvSpPr>
          <p:spPr>
            <a:xfrm>
              <a:off x="7264440" y="3192608"/>
              <a:ext cx="2457724" cy="369332"/>
            </a:xfrm>
            <a:prstGeom prst="rect">
              <a:avLst/>
            </a:prstGeom>
            <a:noFill/>
          </p:spPr>
          <p:txBody>
            <a:bodyPr wrap="none" rtlCol="0">
              <a:spAutoFit/>
            </a:bodyPr>
            <a:lstStyle/>
            <a:p>
              <a:r>
                <a:rPr lang="en-US" altLang="zh-CN" dirty="0"/>
                <a:t>D</a:t>
              </a:r>
              <a:r>
                <a:rPr lang="zh-CN" altLang="en-US" dirty="0"/>
                <a:t>为两个城市间的距离 </a:t>
              </a:r>
            </a:p>
          </p:txBody>
        </p:sp>
      </p:grpSp>
    </p:spTree>
    <p:extLst>
      <p:ext uri="{BB962C8B-B14F-4D97-AF65-F5344CB8AC3E}">
        <p14:creationId xmlns:p14="http://schemas.microsoft.com/office/powerpoint/2010/main" val="17979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a:t>交叉：两点交叉</a:t>
            </a:r>
            <a:endParaRPr lang="en-US" altLang="zh-CN" sz="2400" dirty="0"/>
          </a:p>
          <a:p>
            <a:pPr lvl="1">
              <a:lnSpc>
                <a:spcPct val="150000"/>
              </a:lnSpc>
            </a:pPr>
            <a:r>
              <a:rPr lang="zh-CN" altLang="en-US" sz="2000" dirty="0"/>
              <a:t>在</a:t>
            </a:r>
            <a:r>
              <a:rPr lang="en-US" altLang="zh-CN" sz="2000" dirty="0"/>
              <a:t>[1,10]</a:t>
            </a:r>
            <a:r>
              <a:rPr lang="zh-CN" altLang="en-US" sz="2000" dirty="0"/>
              <a:t>区间内产生两随机整数</a:t>
            </a:r>
            <a:r>
              <a:rPr lang="en-US" altLang="zh-CN" sz="2000" dirty="0"/>
              <a:t>r1,r2,</a:t>
            </a:r>
            <a:r>
              <a:rPr lang="zh-CN" altLang="en-US" sz="2000" dirty="0"/>
              <a:t>确定两位置，对两位置的中间数据进行交叉，如</a:t>
            </a:r>
            <a:r>
              <a:rPr lang="en-US" altLang="zh-CN" sz="2000" dirty="0"/>
              <a:t>r1=4,r2=7</a:t>
            </a:r>
            <a:r>
              <a:rPr lang="zh-CN" altLang="en-US" sz="2000" dirty="0"/>
              <a:t>：</a:t>
            </a: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r>
              <a:rPr lang="zh-CN" altLang="en-US" sz="2000" dirty="0"/>
              <a:t>重复城市编号利用中间段对应关系映射</a:t>
            </a:r>
            <a:endParaRPr lang="en-US" altLang="zh-CN" sz="2000" dirty="0"/>
          </a:p>
          <a:p>
            <a:pPr>
              <a:lnSpc>
                <a:spcPct val="150000"/>
              </a:lnSpc>
            </a:pPr>
            <a:endParaRPr lang="en-US" altLang="zh-CN" sz="2400" dirty="0"/>
          </a:p>
          <a:p>
            <a:pPr>
              <a:lnSpc>
                <a:spcPct val="150000"/>
              </a:lnSpc>
            </a:pPr>
            <a:endParaRPr lang="zh-CN" altLang="en-US" sz="2400" dirty="0"/>
          </a:p>
        </p:txBody>
      </p:sp>
      <p:sp>
        <p:nvSpPr>
          <p:cNvPr id="3" name="标题 2"/>
          <p:cNvSpPr>
            <a:spLocks noGrp="1"/>
          </p:cNvSpPr>
          <p:nvPr>
            <p:ph type="title"/>
          </p:nvPr>
        </p:nvSpPr>
        <p:spPr/>
        <p:txBody>
          <a:bodyPr/>
          <a:lstStyle/>
          <a:p>
            <a:r>
              <a:rPr lang="zh-CN" altLang="en-US" dirty="0"/>
              <a:t>遗传算法</a:t>
            </a:r>
          </a:p>
        </p:txBody>
      </p:sp>
      <p:graphicFrame>
        <p:nvGraphicFramePr>
          <p:cNvPr id="4" name="表格 3"/>
          <p:cNvGraphicFramePr>
            <a:graphicFrameLocks noGrp="1"/>
          </p:cNvGraphicFramePr>
          <p:nvPr>
            <p:extLst>
              <p:ext uri="{D42A27DB-BD31-4B8C-83A1-F6EECF244321}">
                <p14:modId xmlns:p14="http://schemas.microsoft.com/office/powerpoint/2010/main" val="2784156230"/>
              </p:ext>
            </p:extLst>
          </p:nvPr>
        </p:nvGraphicFramePr>
        <p:xfrm>
          <a:off x="2297176" y="2466170"/>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10</a:t>
                      </a:r>
                      <a:endParaRPr lang="zh-CN" altLang="en-US" dirty="0"/>
                    </a:p>
                  </a:txBody>
                  <a:tcPr/>
                </a:tc>
                <a:tc>
                  <a:txBody>
                    <a:bodyPr/>
                    <a:lstStyle/>
                    <a:p>
                      <a:r>
                        <a:rPr lang="en-US" altLang="zh-CN" dirty="0"/>
                        <a:t>8</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29232271"/>
              </p:ext>
            </p:extLst>
          </p:nvPr>
        </p:nvGraphicFramePr>
        <p:xfrm>
          <a:off x="2297176" y="3955806"/>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10</a:t>
                      </a:r>
                      <a:endParaRPr lang="zh-CN" altLang="en-US" dirty="0"/>
                    </a:p>
                  </a:txBody>
                  <a:tcPr/>
                </a:tc>
                <a:tc>
                  <a:txBody>
                    <a:bodyPr/>
                    <a:lstStyle/>
                    <a:p>
                      <a:r>
                        <a:rPr lang="en-US" altLang="zh-CN" dirty="0"/>
                        <a:t>8</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cxnSp>
        <p:nvCxnSpPr>
          <p:cNvPr id="7" name="直接连接符 6"/>
          <p:cNvCxnSpPr/>
          <p:nvPr/>
        </p:nvCxnSpPr>
        <p:spPr>
          <a:xfrm>
            <a:off x="4727448" y="210312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972787" y="212050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730989" y="3355848"/>
            <a:ext cx="3263627" cy="1530742"/>
            <a:chOff x="4730989" y="3355848"/>
            <a:chExt cx="3263627" cy="1530742"/>
          </a:xfrm>
        </p:grpSpPr>
        <p:sp>
          <p:nvSpPr>
            <p:cNvPr id="9" name="下箭头 8"/>
            <p:cNvSpPr/>
            <p:nvPr/>
          </p:nvSpPr>
          <p:spPr>
            <a:xfrm>
              <a:off x="6096000" y="3355848"/>
              <a:ext cx="265176" cy="429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730989" y="361648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76328" y="363386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000857" y="4321566"/>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3" name="文本框 12"/>
          <p:cNvSpPr txBox="1"/>
          <p:nvPr/>
        </p:nvSpPr>
        <p:spPr>
          <a:xfrm>
            <a:off x="8043687" y="4321566"/>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4" name="文本框 13"/>
          <p:cNvSpPr txBox="1"/>
          <p:nvPr/>
        </p:nvSpPr>
        <p:spPr>
          <a:xfrm>
            <a:off x="8759773" y="3933549"/>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5" name="文本框 14"/>
          <p:cNvSpPr txBox="1"/>
          <p:nvPr/>
        </p:nvSpPr>
        <p:spPr>
          <a:xfrm>
            <a:off x="9609768" y="3969740"/>
            <a:ext cx="300082" cy="369332"/>
          </a:xfrm>
          <a:prstGeom prst="rect">
            <a:avLst/>
          </a:prstGeom>
          <a:solidFill>
            <a:srgbClr val="00B050"/>
          </a:solidFill>
        </p:spPr>
        <p:txBody>
          <a:bodyPr wrap="none" rtlCol="0">
            <a:spAutoFit/>
          </a:bodyPr>
          <a:lstStyle/>
          <a:p>
            <a:r>
              <a:rPr lang="en-US" altLang="zh-CN" dirty="0"/>
              <a:t>*</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819093312"/>
              </p:ext>
            </p:extLst>
          </p:nvPr>
        </p:nvGraphicFramePr>
        <p:xfrm>
          <a:off x="2297176" y="5445442"/>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10</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8</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6</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11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animBg="1"/>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变异：</a:t>
            </a:r>
            <a:endParaRPr lang="en-US" altLang="zh-CN" dirty="0"/>
          </a:p>
          <a:p>
            <a:pPr lvl="1">
              <a:lnSpc>
                <a:spcPct val="150000"/>
              </a:lnSpc>
            </a:pPr>
            <a:r>
              <a:rPr lang="zh-CN" altLang="en-US" dirty="0"/>
              <a:t>随机选取两点，进行位置对换</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a:lnSpc>
                <a:spcPct val="150000"/>
              </a:lnSpc>
            </a:pPr>
            <a:r>
              <a:rPr lang="zh-CN" altLang="en-US" sz="2400" dirty="0"/>
              <a:t>逆转操作</a:t>
            </a:r>
            <a:r>
              <a:rPr lang="en-US" altLang="zh-CN" sz="2400" dirty="0"/>
              <a:t>:</a:t>
            </a:r>
            <a:r>
              <a:rPr lang="zh-CN" altLang="en-US" sz="2400" dirty="0"/>
              <a:t>改善遗传算法的局部搜索能力</a:t>
            </a:r>
            <a:r>
              <a:rPr lang="en-US" altLang="zh-CN" sz="2400" dirty="0"/>
              <a:t>,</a:t>
            </a:r>
            <a:r>
              <a:rPr lang="zh-CN" altLang="en-US" sz="2400" dirty="0"/>
              <a:t>经过逆转后</a:t>
            </a:r>
            <a:r>
              <a:rPr lang="en-US" altLang="zh-CN" sz="2400" dirty="0"/>
              <a:t>,</a:t>
            </a:r>
            <a:r>
              <a:rPr lang="zh-CN" altLang="en-US" sz="2400" dirty="0"/>
              <a:t>适应度有提高才接受</a:t>
            </a:r>
            <a:r>
              <a:rPr lang="en-US" altLang="zh-CN" sz="2400" dirty="0"/>
              <a:t>.</a:t>
            </a:r>
            <a:endParaRPr lang="zh-CN" altLang="en-US" sz="2400" dirty="0"/>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3520440" y="2444030"/>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9]</a:t>
            </a:r>
            <a:endParaRPr lang="zh-CN" altLang="en-US" dirty="0"/>
          </a:p>
        </p:txBody>
      </p:sp>
      <p:grpSp>
        <p:nvGrpSpPr>
          <p:cNvPr id="7" name="组合 6"/>
          <p:cNvGrpSpPr/>
          <p:nvPr/>
        </p:nvGrpSpPr>
        <p:grpSpPr>
          <a:xfrm>
            <a:off x="3520440" y="2916936"/>
            <a:ext cx="3690434" cy="715440"/>
            <a:chOff x="3520440" y="2916936"/>
            <a:chExt cx="3690434" cy="715440"/>
          </a:xfrm>
        </p:grpSpPr>
        <p:sp>
          <p:nvSpPr>
            <p:cNvPr id="5" name="矩形 4"/>
            <p:cNvSpPr/>
            <p:nvPr/>
          </p:nvSpPr>
          <p:spPr>
            <a:xfrm>
              <a:off x="3520440" y="3263044"/>
              <a:ext cx="3690434" cy="369332"/>
            </a:xfrm>
            <a:prstGeom prst="rect">
              <a:avLst/>
            </a:prstGeom>
          </p:spPr>
          <p:txBody>
            <a:bodyPr wrap="none">
              <a:spAutoFit/>
            </a:bodyPr>
            <a:lstStyle/>
            <a:p>
              <a:r>
                <a:rPr lang="en-US" altLang="zh-CN" dirty="0"/>
                <a:t>[9</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1]</a:t>
              </a:r>
              <a:endParaRPr lang="zh-CN" altLang="en-US" dirty="0"/>
            </a:p>
          </p:txBody>
        </p:sp>
        <p:sp>
          <p:nvSpPr>
            <p:cNvPr id="6" name="下箭头 5"/>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672840" y="2231136"/>
            <a:ext cx="3331464" cy="229846"/>
            <a:chOff x="3672840" y="2231136"/>
            <a:chExt cx="3331464" cy="229846"/>
          </a:xfrm>
          <a:solidFill>
            <a:srgbClr val="7030A0"/>
          </a:solidFill>
        </p:grpSpPr>
        <p:sp>
          <p:nvSpPr>
            <p:cNvPr id="8" name="下箭头 7"/>
            <p:cNvSpPr/>
            <p:nvPr/>
          </p:nvSpPr>
          <p:spPr>
            <a:xfrm>
              <a:off x="6922008" y="2248088"/>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3672840" y="2231136"/>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3672840" y="4978130"/>
            <a:ext cx="3690434" cy="369332"/>
          </a:xfrm>
          <a:prstGeom prst="rect">
            <a:avLst/>
          </a:prstGeom>
        </p:spPr>
        <p:txBody>
          <a:bodyPr wrap="none">
            <a:spAutoFit/>
          </a:bodyPr>
          <a:lstStyle/>
          <a:p>
            <a:r>
              <a:rPr lang="en-US" altLang="zh-CN" dirty="0"/>
              <a:t>[9</a:t>
            </a:r>
            <a:r>
              <a:rPr lang="zh-CN" altLang="en-US" dirty="0"/>
              <a:t>，</a:t>
            </a:r>
            <a:r>
              <a:rPr lang="en-US" altLang="zh-CN" dirty="0"/>
              <a:t>5</a:t>
            </a:r>
            <a:r>
              <a:rPr lang="zh-CN" altLang="en-US" dirty="0"/>
              <a:t>，</a:t>
            </a:r>
            <a:r>
              <a:rPr lang="en-US" altLang="zh-CN" dirty="0"/>
              <a:t>1</a:t>
            </a:r>
            <a:r>
              <a:rPr lang="zh-CN" altLang="en-US" dirty="0"/>
              <a:t>，</a:t>
            </a:r>
            <a:r>
              <a:rPr lang="en-US" altLang="zh-CN" dirty="0"/>
              <a:t>7</a:t>
            </a:r>
            <a:r>
              <a:rPr lang="zh-CN" altLang="en-US" dirty="0"/>
              <a:t>，</a:t>
            </a:r>
            <a:r>
              <a:rPr lang="en-US" altLang="zh-CN" dirty="0"/>
              <a:t>3</a:t>
            </a:r>
            <a:r>
              <a:rPr lang="zh-CN" altLang="en-US" dirty="0"/>
              <a:t>，</a:t>
            </a:r>
            <a:r>
              <a:rPr lang="en-US" altLang="zh-CN" dirty="0"/>
              <a:t>8</a:t>
            </a:r>
            <a:r>
              <a:rPr lang="zh-CN" altLang="en-US" dirty="0"/>
              <a:t>，</a:t>
            </a:r>
            <a:r>
              <a:rPr lang="en-US" altLang="zh-CN" dirty="0"/>
              <a:t>6</a:t>
            </a:r>
            <a:r>
              <a:rPr lang="zh-CN" altLang="en-US" dirty="0"/>
              <a:t>，</a:t>
            </a:r>
            <a:r>
              <a:rPr lang="en-US" altLang="zh-CN" dirty="0"/>
              <a:t>10</a:t>
            </a:r>
            <a:r>
              <a:rPr lang="zh-CN" altLang="en-US" dirty="0"/>
              <a:t>，</a:t>
            </a:r>
            <a:r>
              <a:rPr lang="en-US" altLang="zh-CN" dirty="0"/>
              <a:t>4</a:t>
            </a:r>
            <a:r>
              <a:rPr lang="zh-CN" altLang="en-US" dirty="0"/>
              <a:t>，</a:t>
            </a:r>
            <a:r>
              <a:rPr lang="en-US" altLang="zh-CN" dirty="0"/>
              <a:t>2]</a:t>
            </a:r>
            <a:endParaRPr lang="zh-CN" altLang="en-US" dirty="0"/>
          </a:p>
        </p:txBody>
      </p:sp>
      <p:grpSp>
        <p:nvGrpSpPr>
          <p:cNvPr id="12" name="组合 11"/>
          <p:cNvGrpSpPr/>
          <p:nvPr/>
        </p:nvGrpSpPr>
        <p:grpSpPr>
          <a:xfrm>
            <a:off x="3672840" y="5451036"/>
            <a:ext cx="3690434" cy="715440"/>
            <a:chOff x="3520440" y="2916936"/>
            <a:chExt cx="3690434" cy="715440"/>
          </a:xfrm>
        </p:grpSpPr>
        <p:sp>
          <p:nvSpPr>
            <p:cNvPr id="13" name="矩形 12"/>
            <p:cNvSpPr/>
            <p:nvPr/>
          </p:nvSpPr>
          <p:spPr>
            <a:xfrm>
              <a:off x="3520440" y="3263044"/>
              <a:ext cx="3690434" cy="369332"/>
            </a:xfrm>
            <a:prstGeom prst="rect">
              <a:avLst/>
            </a:prstGeom>
          </p:spPr>
          <p:txBody>
            <a:bodyPr wrap="none">
              <a:spAutoFit/>
            </a:bodyPr>
            <a:lstStyle/>
            <a:p>
              <a:r>
                <a:rPr lang="en-US" altLang="zh-CN" dirty="0"/>
                <a:t>[9</a:t>
              </a:r>
              <a:r>
                <a:rPr lang="zh-CN" altLang="en-US" dirty="0"/>
                <a:t>，</a:t>
              </a:r>
              <a:r>
                <a:rPr lang="en-US" altLang="zh-CN" dirty="0"/>
                <a:t>5</a:t>
              </a:r>
              <a:r>
                <a:rPr lang="zh-CN" altLang="en-US" dirty="0"/>
                <a:t>，</a:t>
              </a:r>
              <a:r>
                <a:rPr lang="en-US" altLang="zh-CN" dirty="0"/>
                <a:t>1</a:t>
              </a:r>
              <a:r>
                <a:rPr lang="zh-CN" altLang="en-US" dirty="0"/>
                <a:t>，</a:t>
              </a:r>
              <a:r>
                <a:rPr lang="en-US" altLang="zh-CN" dirty="0"/>
                <a:t>8</a:t>
              </a:r>
              <a:r>
                <a:rPr lang="zh-CN" altLang="en-US" dirty="0"/>
                <a:t>，</a:t>
              </a:r>
              <a:r>
                <a:rPr lang="en-US" altLang="zh-CN" dirty="0"/>
                <a:t>3</a:t>
              </a:r>
              <a:r>
                <a:rPr lang="zh-CN" altLang="en-US" dirty="0"/>
                <a:t>，</a:t>
              </a:r>
              <a:r>
                <a:rPr lang="en-US" altLang="zh-CN" dirty="0"/>
                <a:t>7</a:t>
              </a:r>
              <a:r>
                <a:rPr lang="zh-CN" altLang="en-US" dirty="0"/>
                <a:t>，</a:t>
              </a:r>
              <a:r>
                <a:rPr lang="en-US" altLang="zh-CN" dirty="0"/>
                <a:t>6</a:t>
              </a:r>
              <a:r>
                <a:rPr lang="zh-CN" altLang="en-US" dirty="0"/>
                <a:t>，</a:t>
              </a:r>
              <a:r>
                <a:rPr lang="en-US" altLang="zh-CN" dirty="0"/>
                <a:t>10</a:t>
              </a:r>
              <a:r>
                <a:rPr lang="zh-CN" altLang="en-US" dirty="0"/>
                <a:t>，</a:t>
              </a:r>
              <a:r>
                <a:rPr lang="en-US" altLang="zh-CN" dirty="0"/>
                <a:t>4</a:t>
              </a:r>
              <a:r>
                <a:rPr lang="zh-CN" altLang="en-US" dirty="0"/>
                <a:t>，</a:t>
              </a:r>
              <a:r>
                <a:rPr lang="en-US" altLang="zh-CN" dirty="0"/>
                <a:t>2]</a:t>
              </a:r>
              <a:endParaRPr lang="zh-CN" altLang="en-US" dirty="0"/>
            </a:p>
          </p:txBody>
        </p:sp>
        <p:sp>
          <p:nvSpPr>
            <p:cNvPr id="14" name="下箭头 13"/>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79491" y="5033365"/>
            <a:ext cx="1042381" cy="237997"/>
            <a:chOff x="4831789" y="2214509"/>
            <a:chExt cx="1042381" cy="237997"/>
          </a:xfrm>
          <a:solidFill>
            <a:srgbClr val="7030A0"/>
          </a:solidFill>
        </p:grpSpPr>
        <p:sp>
          <p:nvSpPr>
            <p:cNvPr id="16" name="下箭头 15"/>
            <p:cNvSpPr/>
            <p:nvPr/>
          </p:nvSpPr>
          <p:spPr>
            <a:xfrm>
              <a:off x="5791874" y="2214509"/>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4831789" y="2239612"/>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222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遗传算法的产生</a:t>
            </a:r>
          </a:p>
        </p:txBody>
      </p:sp>
      <p:sp>
        <p:nvSpPr>
          <p:cNvPr id="3" name="标题 2"/>
          <p:cNvSpPr>
            <a:spLocks noGrp="1"/>
          </p:cNvSpPr>
          <p:nvPr>
            <p:ph type="title"/>
          </p:nvPr>
        </p:nvSpPr>
        <p:spPr/>
        <p:txBody>
          <a:bodyPr/>
          <a:lstStyle/>
          <a:p>
            <a:r>
              <a:rPr lang="zh-CN" altLang="en-US" dirty="0"/>
              <a:t>遗传算法</a:t>
            </a:r>
          </a:p>
        </p:txBody>
      </p:sp>
      <p:sp>
        <p:nvSpPr>
          <p:cNvPr id="4" name="Rectangle 3"/>
          <p:cNvSpPr txBox="1">
            <a:spLocks noChangeArrowheads="1"/>
          </p:cNvSpPr>
          <p:nvPr/>
        </p:nvSpPr>
        <p:spPr>
          <a:xfrm>
            <a:off x="1344503" y="1301335"/>
            <a:ext cx="8642350" cy="5400675"/>
          </a:xfrm>
          <a:prstGeom prst="rect">
            <a:avLst/>
          </a:prstGeom>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rgbClr val="0000FF"/>
                </a:solidFill>
                <a:latin typeface="宋体" panose="02010600030101010101" pitchFamily="2" charset="-122"/>
              </a:rPr>
              <a:t>适者生存</a:t>
            </a:r>
            <a:r>
              <a:rPr lang="zh-CN" altLang="en-US" sz="2400" b="1" dirty="0"/>
              <a:t>：</a:t>
            </a:r>
            <a:r>
              <a:rPr lang="zh-CN" altLang="en-US" sz="2400" b="1" dirty="0">
                <a:latin typeface="宋体" panose="02010600030101010101" pitchFamily="2" charset="-122"/>
              </a:rPr>
              <a:t>最适合自然环境的群体往往产生了更大的后代群体。</a:t>
            </a:r>
            <a:r>
              <a:rPr lang="zh-CN" altLang="en-US" sz="2400" b="1" dirty="0"/>
              <a:t> </a:t>
            </a:r>
          </a:p>
          <a:p>
            <a:pPr>
              <a:spcBef>
                <a:spcPct val="50000"/>
              </a:spcBef>
            </a:pPr>
            <a:r>
              <a:rPr lang="zh-CN" altLang="en-US" sz="2400" b="1" dirty="0">
                <a:latin typeface="宋体" panose="02010600030101010101" pitchFamily="2" charset="-122"/>
              </a:rPr>
              <a:t>生物进化的基本过程：</a:t>
            </a:r>
          </a:p>
        </p:txBody>
      </p:sp>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82" y="2724727"/>
            <a:ext cx="48768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9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 </a:t>
            </a:r>
            <a:r>
              <a:rPr lang="zh-CN" altLang="en-US" sz="2400" dirty="0"/>
              <a:t>遗传算法（</a:t>
            </a:r>
            <a:r>
              <a:rPr lang="en-US" altLang="zh-CN" sz="2400" dirty="0"/>
              <a:t>Genetic Algorithm</a:t>
            </a:r>
            <a:r>
              <a:rPr lang="zh-CN" altLang="en-US" sz="2400" dirty="0"/>
              <a:t>，</a:t>
            </a:r>
            <a:r>
              <a:rPr lang="en-US" altLang="zh-CN" sz="2400" dirty="0"/>
              <a:t>GA</a:t>
            </a:r>
            <a:r>
              <a:rPr lang="zh-CN" altLang="en-US" sz="2400" dirty="0"/>
              <a:t>）是进化计算的一部分，是模拟达尔文的遗传选择和自然淘汰的生物进化过程的计算模型，是一种通过模拟自然进化过程搜索最优解的方法。</a:t>
            </a:r>
          </a:p>
        </p:txBody>
      </p:sp>
      <p:sp>
        <p:nvSpPr>
          <p:cNvPr id="3" name="标题 2"/>
          <p:cNvSpPr>
            <a:spLocks noGrp="1"/>
          </p:cNvSpPr>
          <p:nvPr>
            <p:ph type="title"/>
          </p:nvPr>
        </p:nvSpPr>
        <p:spPr/>
        <p:txBody>
          <a:bodyPr/>
          <a:lstStyle/>
          <a:p>
            <a:r>
              <a:rPr lang="zh-CN" altLang="en-US" dirty="0"/>
              <a:t>遗传算法</a:t>
            </a:r>
          </a:p>
        </p:txBody>
      </p:sp>
      <p:pic>
        <p:nvPicPr>
          <p:cNvPr id="4"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848" y="2158416"/>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10095119" y="57913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384908" y="384199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9023741" y="562662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3292304" y="495976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262097" y="36270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2000483" y="5378733"/>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46860" y="264941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91832" y="2093134"/>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216624" y="3086352"/>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616996" y="475115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681" y="288026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477" y="553074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4438" y="400127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6766" y="1894803"/>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8152" y="3649501"/>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7134" y="524035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3373" y="495976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8353" y="433777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5343" y="421958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184" y="5581272"/>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061211" y="491856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43356" y="3874983"/>
            <a:ext cx="461818" cy="495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表格 26"/>
          <p:cNvGraphicFramePr>
            <a:graphicFrameLocks noGrp="1"/>
          </p:cNvGraphicFramePr>
          <p:nvPr>
            <p:extLst>
              <p:ext uri="{D42A27DB-BD31-4B8C-83A1-F6EECF244321}">
                <p14:modId xmlns:p14="http://schemas.microsoft.com/office/powerpoint/2010/main" val="141347089"/>
              </p:ext>
            </p:extLst>
          </p:nvPr>
        </p:nvGraphicFramePr>
        <p:xfrm>
          <a:off x="10286876" y="1543847"/>
          <a:ext cx="754338" cy="3108960"/>
        </p:xfrm>
        <a:graphic>
          <a:graphicData uri="http://schemas.openxmlformats.org/drawingml/2006/table">
            <a:tbl>
              <a:tblPr firstRow="1" bandRow="1">
                <a:tableStyleId>{5940675A-B579-460E-94D1-54222C63F5DA}</a:tableStyleId>
              </a:tblPr>
              <a:tblGrid>
                <a:gridCol w="754338">
                  <a:extLst>
                    <a:ext uri="{9D8B030D-6E8A-4147-A177-3AD203B41FA5}">
                      <a16:colId xmlns:a16="http://schemas.microsoft.com/office/drawing/2014/main" val="20000"/>
                    </a:ext>
                  </a:extLst>
                </a:gridCol>
              </a:tblGrid>
              <a:tr h="185420">
                <a:tc>
                  <a:txBody>
                    <a:bodyPr/>
                    <a:lstStyle/>
                    <a:p>
                      <a:r>
                        <a:rPr lang="zh-CN" altLang="en-US" dirty="0"/>
                        <a:t>羊</a:t>
                      </a:r>
                      <a:r>
                        <a:rPr lang="en-US" altLang="zh-CN" dirty="0"/>
                        <a:t>1</a:t>
                      </a:r>
                      <a:endParaRPr lang="zh-CN" altLang="en-US" dirty="0"/>
                    </a:p>
                  </a:txBody>
                  <a:tcPr/>
                </a:tc>
                <a:extLst>
                  <a:ext uri="{0D108BD9-81ED-4DB2-BD59-A6C34878D82A}">
                    <a16:rowId xmlns:a16="http://schemas.microsoft.com/office/drawing/2014/main" val="10000"/>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2</a:t>
                      </a:r>
                      <a:endParaRPr lang="zh-CN" altLang="en-US" dirty="0"/>
                    </a:p>
                  </a:txBody>
                  <a:tcPr/>
                </a:tc>
                <a:extLst>
                  <a:ext uri="{0D108BD9-81ED-4DB2-BD59-A6C34878D82A}">
                    <a16:rowId xmlns:a16="http://schemas.microsoft.com/office/drawing/2014/main" val="10001"/>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3</a:t>
                      </a:r>
                      <a:endParaRPr lang="zh-CN" altLang="en-US" dirty="0"/>
                    </a:p>
                  </a:txBody>
                  <a:tcPr/>
                </a:tc>
                <a:extLst>
                  <a:ext uri="{0D108BD9-81ED-4DB2-BD59-A6C34878D82A}">
                    <a16:rowId xmlns:a16="http://schemas.microsoft.com/office/drawing/2014/main" val="10002"/>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4</a:t>
                      </a:r>
                      <a:endParaRPr lang="zh-CN" altLang="en-US" dirty="0"/>
                    </a:p>
                  </a:txBody>
                  <a:tcPr/>
                </a:tc>
                <a:extLst>
                  <a:ext uri="{0D108BD9-81ED-4DB2-BD59-A6C34878D82A}">
                    <a16:rowId xmlns:a16="http://schemas.microsoft.com/office/drawing/2014/main" val="10003"/>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5</a:t>
                      </a:r>
                      <a:endParaRPr lang="zh-CN" altLang="en-US" dirty="0"/>
                    </a:p>
                  </a:txBody>
                  <a:tcPr/>
                </a:tc>
                <a:extLst>
                  <a:ext uri="{0D108BD9-81ED-4DB2-BD59-A6C34878D82A}">
                    <a16:rowId xmlns:a16="http://schemas.microsoft.com/office/drawing/2014/main" val="10004"/>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6</a:t>
                      </a:r>
                      <a:endParaRPr lang="zh-CN" altLang="en-US" dirty="0"/>
                    </a:p>
                  </a:txBody>
                  <a:tcPr/>
                </a:tc>
                <a:extLst>
                  <a:ext uri="{0D108BD9-81ED-4DB2-BD59-A6C34878D82A}">
                    <a16:rowId xmlns:a16="http://schemas.microsoft.com/office/drawing/2014/main" val="10005"/>
                  </a:ext>
                </a:extLst>
              </a:tr>
              <a:tr h="185420">
                <a:tc>
                  <a:txBody>
                    <a:bodyPr/>
                    <a:lstStyle/>
                    <a:p>
                      <a:r>
                        <a:rPr lang="en-US" altLang="zh-CN" dirty="0"/>
                        <a:t>.</a:t>
                      </a:r>
                    </a:p>
                    <a:p>
                      <a:r>
                        <a:rPr lang="en-US" altLang="zh-CN" dirty="0"/>
                        <a:t>.</a:t>
                      </a:r>
                    </a:p>
                    <a:p>
                      <a:r>
                        <a:rPr lang="en-US" altLang="zh-CN"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3380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轮盘赌选择法</a:t>
            </a:r>
            <a:r>
              <a:rPr lang="zh-CN" altLang="en-US" dirty="0"/>
              <a:t>（</a:t>
            </a:r>
            <a:r>
              <a:rPr lang="en-US" altLang="zh-CN" b="1" dirty="0"/>
              <a:t>Roulette Wheel Selection</a:t>
            </a:r>
            <a:r>
              <a:rPr lang="zh-CN" altLang="en-US" b="1" dirty="0"/>
              <a:t>）</a:t>
            </a:r>
            <a:endParaRPr lang="zh-CN" altLang="en-US" dirty="0"/>
          </a:p>
        </p:txBody>
      </p:sp>
      <p:sp>
        <p:nvSpPr>
          <p:cNvPr id="3" name="标题 2"/>
          <p:cNvSpPr>
            <a:spLocks noGrp="1"/>
          </p:cNvSpPr>
          <p:nvPr>
            <p:ph type="title"/>
          </p:nvPr>
        </p:nvSpPr>
        <p:spPr/>
        <p:txBody>
          <a:bodyPr/>
          <a:lstStyle/>
          <a:p>
            <a:r>
              <a:rPr lang="zh-CN" altLang="en-US" dirty="0"/>
              <a:t>遗传算法</a:t>
            </a:r>
          </a:p>
        </p:txBody>
      </p:sp>
      <p:sp>
        <p:nvSpPr>
          <p:cNvPr id="6" name="饼形 5"/>
          <p:cNvSpPr/>
          <p:nvPr/>
        </p:nvSpPr>
        <p:spPr>
          <a:xfrm>
            <a:off x="3631738" y="1165536"/>
            <a:ext cx="3922776" cy="3922776"/>
          </a:xfrm>
          <a:prstGeom prst="pie">
            <a:avLst>
              <a:gd name="adj1" fmla="val 11090228"/>
              <a:gd name="adj2" fmla="val 1902985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饼形 7"/>
          <p:cNvSpPr/>
          <p:nvPr/>
        </p:nvSpPr>
        <p:spPr>
          <a:xfrm>
            <a:off x="3636310" y="1165536"/>
            <a:ext cx="3922776" cy="3922776"/>
          </a:xfrm>
          <a:prstGeom prst="pie">
            <a:avLst>
              <a:gd name="adj1" fmla="val 2492158"/>
              <a:gd name="adj2" fmla="val 610537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饼形 8"/>
          <p:cNvSpPr/>
          <p:nvPr/>
        </p:nvSpPr>
        <p:spPr>
          <a:xfrm>
            <a:off x="3628690" y="1154677"/>
            <a:ext cx="3922776" cy="3922776"/>
          </a:xfrm>
          <a:prstGeom prst="pie">
            <a:avLst>
              <a:gd name="adj1" fmla="val 6077291"/>
              <a:gd name="adj2" fmla="val 110408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饼形 9"/>
          <p:cNvSpPr/>
          <p:nvPr/>
        </p:nvSpPr>
        <p:spPr>
          <a:xfrm>
            <a:off x="3621070" y="1165536"/>
            <a:ext cx="3922776" cy="3922776"/>
          </a:xfrm>
          <a:prstGeom prst="pie">
            <a:avLst>
              <a:gd name="adj1" fmla="val 458480"/>
              <a:gd name="adj2" fmla="val 24561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饼形 10"/>
          <p:cNvSpPr/>
          <p:nvPr/>
        </p:nvSpPr>
        <p:spPr>
          <a:xfrm>
            <a:off x="3625642" y="1143818"/>
            <a:ext cx="3922776" cy="3922776"/>
          </a:xfrm>
          <a:prstGeom prst="pie">
            <a:avLst>
              <a:gd name="adj1" fmla="val 20534557"/>
              <a:gd name="adj2" fmla="val 45211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饼形 11"/>
          <p:cNvSpPr/>
          <p:nvPr/>
        </p:nvSpPr>
        <p:spPr>
          <a:xfrm>
            <a:off x="3641552" y="1143818"/>
            <a:ext cx="3922776" cy="3922776"/>
          </a:xfrm>
          <a:prstGeom prst="pie">
            <a:avLst>
              <a:gd name="adj1" fmla="val 19049563"/>
              <a:gd name="adj2" fmla="val 2053478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右箭头 12"/>
          <p:cNvSpPr/>
          <p:nvPr/>
        </p:nvSpPr>
        <p:spPr>
          <a:xfrm>
            <a:off x="2890981" y="2969906"/>
            <a:ext cx="544946" cy="31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14569" y="5125442"/>
            <a:ext cx="532518" cy="369332"/>
          </a:xfrm>
          <a:prstGeom prst="rect">
            <a:avLst/>
          </a:prstGeom>
          <a:noFill/>
        </p:spPr>
        <p:txBody>
          <a:bodyPr wrap="none" rtlCol="0">
            <a:spAutoFit/>
          </a:bodyPr>
          <a:lstStyle/>
          <a:p>
            <a:r>
              <a:rPr lang="zh-CN" altLang="en-US" dirty="0"/>
              <a:t>羊</a:t>
            </a:r>
            <a:r>
              <a:rPr lang="en-US" altLang="zh-CN" dirty="0"/>
              <a:t>1</a:t>
            </a:r>
            <a:endParaRPr lang="zh-CN" altLang="en-US" dirty="0"/>
          </a:p>
        </p:txBody>
      </p:sp>
      <p:sp>
        <p:nvSpPr>
          <p:cNvPr id="15" name="文本框 14"/>
          <p:cNvSpPr txBox="1"/>
          <p:nvPr/>
        </p:nvSpPr>
        <p:spPr>
          <a:xfrm>
            <a:off x="4390691" y="3830227"/>
            <a:ext cx="476412" cy="369332"/>
          </a:xfrm>
          <a:prstGeom prst="rect">
            <a:avLst/>
          </a:prstGeom>
          <a:noFill/>
        </p:spPr>
        <p:txBody>
          <a:bodyPr wrap="none" rtlCol="0">
            <a:spAutoFit/>
          </a:bodyPr>
          <a:lstStyle/>
          <a:p>
            <a:r>
              <a:rPr lang="en-US" altLang="zh-CN" dirty="0"/>
              <a:t>0.2</a:t>
            </a:r>
            <a:endParaRPr lang="zh-CN" altLang="en-US" dirty="0"/>
          </a:p>
        </p:txBody>
      </p:sp>
      <p:sp>
        <p:nvSpPr>
          <p:cNvPr id="16" name="文本框 15"/>
          <p:cNvSpPr txBox="1"/>
          <p:nvPr/>
        </p:nvSpPr>
        <p:spPr>
          <a:xfrm>
            <a:off x="5616242" y="3931827"/>
            <a:ext cx="593432" cy="369332"/>
          </a:xfrm>
          <a:prstGeom prst="rect">
            <a:avLst/>
          </a:prstGeom>
          <a:noFill/>
        </p:spPr>
        <p:txBody>
          <a:bodyPr wrap="none" rtlCol="0">
            <a:spAutoFit/>
          </a:bodyPr>
          <a:lstStyle/>
          <a:p>
            <a:r>
              <a:rPr lang="en-US" altLang="zh-CN" dirty="0"/>
              <a:t>0.15</a:t>
            </a:r>
            <a:endParaRPr lang="zh-CN" altLang="en-US" dirty="0"/>
          </a:p>
        </p:txBody>
      </p:sp>
      <p:sp>
        <p:nvSpPr>
          <p:cNvPr id="17" name="文本框 16"/>
          <p:cNvSpPr txBox="1"/>
          <p:nvPr/>
        </p:nvSpPr>
        <p:spPr>
          <a:xfrm>
            <a:off x="6545077" y="3567246"/>
            <a:ext cx="593432" cy="369332"/>
          </a:xfrm>
          <a:prstGeom prst="rect">
            <a:avLst/>
          </a:prstGeom>
          <a:noFill/>
        </p:spPr>
        <p:txBody>
          <a:bodyPr wrap="none" rtlCol="0">
            <a:spAutoFit/>
          </a:bodyPr>
          <a:lstStyle/>
          <a:p>
            <a:r>
              <a:rPr lang="en-US" altLang="zh-CN" dirty="0"/>
              <a:t>0.12</a:t>
            </a:r>
            <a:endParaRPr lang="zh-CN" altLang="en-US" dirty="0"/>
          </a:p>
        </p:txBody>
      </p:sp>
      <p:sp>
        <p:nvSpPr>
          <p:cNvPr id="18" name="文本框 17"/>
          <p:cNvSpPr txBox="1"/>
          <p:nvPr/>
        </p:nvSpPr>
        <p:spPr>
          <a:xfrm>
            <a:off x="6682135" y="2914277"/>
            <a:ext cx="593432" cy="369332"/>
          </a:xfrm>
          <a:prstGeom prst="rect">
            <a:avLst/>
          </a:prstGeom>
          <a:noFill/>
        </p:spPr>
        <p:txBody>
          <a:bodyPr wrap="none" rtlCol="0">
            <a:spAutoFit/>
          </a:bodyPr>
          <a:lstStyle/>
          <a:p>
            <a:r>
              <a:rPr lang="en-US" altLang="zh-CN" dirty="0"/>
              <a:t>0.08</a:t>
            </a:r>
            <a:endParaRPr lang="zh-CN" altLang="en-US" dirty="0"/>
          </a:p>
        </p:txBody>
      </p:sp>
      <p:sp>
        <p:nvSpPr>
          <p:cNvPr id="19" name="文本框 18"/>
          <p:cNvSpPr txBox="1"/>
          <p:nvPr/>
        </p:nvSpPr>
        <p:spPr>
          <a:xfrm>
            <a:off x="6655222" y="2218461"/>
            <a:ext cx="593432" cy="369332"/>
          </a:xfrm>
          <a:prstGeom prst="rect">
            <a:avLst/>
          </a:prstGeom>
          <a:noFill/>
        </p:spPr>
        <p:txBody>
          <a:bodyPr wrap="none" rtlCol="0">
            <a:spAutoFit/>
          </a:bodyPr>
          <a:lstStyle/>
          <a:p>
            <a:r>
              <a:rPr lang="en-US" altLang="zh-CN" dirty="0"/>
              <a:t>0.05</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755098715"/>
              </p:ext>
            </p:extLst>
          </p:nvPr>
        </p:nvGraphicFramePr>
        <p:xfrm>
          <a:off x="1961802" y="5531904"/>
          <a:ext cx="8128002" cy="370840"/>
        </p:xfrm>
        <a:graphic>
          <a:graphicData uri="http://schemas.openxmlformats.org/drawingml/2006/table">
            <a:tbl>
              <a:tblPr firstRow="1" bandRow="1">
                <a:tableStyleId>{5C22544A-7EE6-4342-B048-85BDC9FD1C3A}</a:tableStyleId>
              </a:tblPr>
              <a:tblGrid>
                <a:gridCol w="2637907">
                  <a:extLst>
                    <a:ext uri="{9D8B030D-6E8A-4147-A177-3AD203B41FA5}">
                      <a16:colId xmlns:a16="http://schemas.microsoft.com/office/drawing/2014/main" val="20000"/>
                    </a:ext>
                  </a:extLst>
                </a:gridCol>
                <a:gridCol w="1985818">
                  <a:extLst>
                    <a:ext uri="{9D8B030D-6E8A-4147-A177-3AD203B41FA5}">
                      <a16:colId xmlns:a16="http://schemas.microsoft.com/office/drawing/2014/main" val="20001"/>
                    </a:ext>
                  </a:extLst>
                </a:gridCol>
                <a:gridCol w="1237673">
                  <a:extLst>
                    <a:ext uri="{9D8B030D-6E8A-4147-A177-3AD203B41FA5}">
                      <a16:colId xmlns:a16="http://schemas.microsoft.com/office/drawing/2014/main" val="20002"/>
                    </a:ext>
                  </a:extLst>
                </a:gridCol>
                <a:gridCol w="831273">
                  <a:extLst>
                    <a:ext uri="{9D8B030D-6E8A-4147-A177-3AD203B41FA5}">
                      <a16:colId xmlns:a16="http://schemas.microsoft.com/office/drawing/2014/main" val="20003"/>
                    </a:ext>
                  </a:extLst>
                </a:gridCol>
                <a:gridCol w="738909">
                  <a:extLst>
                    <a:ext uri="{9D8B030D-6E8A-4147-A177-3AD203B41FA5}">
                      <a16:colId xmlns:a16="http://schemas.microsoft.com/office/drawing/2014/main" val="20004"/>
                    </a:ext>
                  </a:extLst>
                </a:gridCol>
                <a:gridCol w="696422">
                  <a:extLst>
                    <a:ext uri="{9D8B030D-6E8A-4147-A177-3AD203B41FA5}">
                      <a16:colId xmlns:a16="http://schemas.microsoft.com/office/drawing/2014/main" val="20005"/>
                    </a:ext>
                  </a:extLst>
                </a:gridCol>
              </a:tblGrid>
              <a:tr h="370840">
                <a:tc>
                  <a:txBody>
                    <a:bodyPr/>
                    <a:lstStyle/>
                    <a:p>
                      <a:r>
                        <a:rPr lang="en-US" altLang="zh-CN" dirty="0"/>
                        <a:t>0.4</a:t>
                      </a:r>
                      <a:endParaRPr lang="zh-CN" altLang="en-US" dirty="0"/>
                    </a:p>
                  </a:txBody>
                  <a:tcPr/>
                </a:tc>
                <a:tc>
                  <a:txBody>
                    <a:bodyPr/>
                    <a:lstStyle/>
                    <a:p>
                      <a:r>
                        <a:rPr lang="en-US" altLang="zh-CN" dirty="0"/>
                        <a:t>0.2</a:t>
                      </a:r>
                      <a:endParaRPr lang="zh-CN" altLang="en-US" dirty="0"/>
                    </a:p>
                  </a:txBody>
                  <a:tcPr/>
                </a:tc>
                <a:tc>
                  <a:txBody>
                    <a:bodyPr/>
                    <a:lstStyle/>
                    <a:p>
                      <a:r>
                        <a:rPr lang="en-US" altLang="zh-CN" dirty="0"/>
                        <a:t>0.15</a:t>
                      </a:r>
                      <a:endParaRPr lang="zh-CN" altLang="en-US" dirty="0"/>
                    </a:p>
                  </a:txBody>
                  <a:tcPr/>
                </a:tc>
                <a:tc>
                  <a:txBody>
                    <a:bodyPr/>
                    <a:lstStyle/>
                    <a:p>
                      <a:r>
                        <a:rPr lang="en-US" altLang="zh-CN" dirty="0"/>
                        <a:t>0.12</a:t>
                      </a:r>
                      <a:endParaRPr lang="zh-CN" altLang="en-US" dirty="0"/>
                    </a:p>
                  </a:txBody>
                  <a:tcPr/>
                </a:tc>
                <a:tc>
                  <a:txBody>
                    <a:bodyPr/>
                    <a:lstStyle/>
                    <a:p>
                      <a:r>
                        <a:rPr lang="en-US" altLang="zh-CN" dirty="0"/>
                        <a:t>0.08</a:t>
                      </a:r>
                      <a:endParaRPr lang="zh-CN" altLang="en-US" dirty="0"/>
                    </a:p>
                  </a:txBody>
                  <a:tcPr/>
                </a:tc>
                <a:tc>
                  <a:txBody>
                    <a:bodyPr/>
                    <a:lstStyle/>
                    <a:p>
                      <a:r>
                        <a:rPr lang="en-US" altLang="zh-CN" dirty="0"/>
                        <a:t>0.05</a:t>
                      </a:r>
                      <a:endParaRPr lang="zh-CN" altLang="en-US" dirty="0"/>
                    </a:p>
                  </a:txBody>
                  <a:tcPr/>
                </a:tc>
                <a:extLst>
                  <a:ext uri="{0D108BD9-81ED-4DB2-BD59-A6C34878D82A}">
                    <a16:rowId xmlns:a16="http://schemas.microsoft.com/office/drawing/2014/main" val="10000"/>
                  </a:ext>
                </a:extLst>
              </a:tr>
            </a:tbl>
          </a:graphicData>
        </a:graphic>
      </p:graphicFrame>
      <p:sp>
        <p:nvSpPr>
          <p:cNvPr id="21" name="文本框 20"/>
          <p:cNvSpPr txBox="1"/>
          <p:nvPr/>
        </p:nvSpPr>
        <p:spPr>
          <a:xfrm>
            <a:off x="5083724" y="5125442"/>
            <a:ext cx="532518" cy="369332"/>
          </a:xfrm>
          <a:prstGeom prst="rect">
            <a:avLst/>
          </a:prstGeom>
          <a:noFill/>
        </p:spPr>
        <p:txBody>
          <a:bodyPr wrap="none" rtlCol="0">
            <a:spAutoFit/>
          </a:bodyPr>
          <a:lstStyle/>
          <a:p>
            <a:r>
              <a:rPr lang="zh-CN" altLang="en-US" dirty="0"/>
              <a:t>羊</a:t>
            </a:r>
            <a:r>
              <a:rPr lang="en-US" altLang="zh-CN" dirty="0"/>
              <a:t>2</a:t>
            </a:r>
            <a:endParaRPr lang="zh-CN" altLang="en-US" dirty="0"/>
          </a:p>
        </p:txBody>
      </p:sp>
      <p:sp>
        <p:nvSpPr>
          <p:cNvPr id="22" name="文本框 21"/>
          <p:cNvSpPr txBox="1"/>
          <p:nvPr/>
        </p:nvSpPr>
        <p:spPr>
          <a:xfrm>
            <a:off x="6872250" y="5151713"/>
            <a:ext cx="532518" cy="369332"/>
          </a:xfrm>
          <a:prstGeom prst="rect">
            <a:avLst/>
          </a:prstGeom>
          <a:noFill/>
        </p:spPr>
        <p:txBody>
          <a:bodyPr wrap="none" rtlCol="0">
            <a:spAutoFit/>
          </a:bodyPr>
          <a:lstStyle/>
          <a:p>
            <a:r>
              <a:rPr lang="zh-CN" altLang="en-US" dirty="0"/>
              <a:t>羊</a:t>
            </a:r>
            <a:r>
              <a:rPr lang="en-US" altLang="zh-CN" dirty="0"/>
              <a:t>3</a:t>
            </a:r>
            <a:endParaRPr lang="zh-CN" altLang="en-US" dirty="0"/>
          </a:p>
        </p:txBody>
      </p:sp>
      <p:sp>
        <p:nvSpPr>
          <p:cNvPr id="23" name="文本框 22"/>
          <p:cNvSpPr txBox="1"/>
          <p:nvPr/>
        </p:nvSpPr>
        <p:spPr>
          <a:xfrm>
            <a:off x="7952503" y="5140299"/>
            <a:ext cx="532518" cy="369332"/>
          </a:xfrm>
          <a:prstGeom prst="rect">
            <a:avLst/>
          </a:prstGeom>
          <a:noFill/>
        </p:spPr>
        <p:txBody>
          <a:bodyPr wrap="none" rtlCol="0">
            <a:spAutoFit/>
          </a:bodyPr>
          <a:lstStyle/>
          <a:p>
            <a:r>
              <a:rPr lang="zh-CN" altLang="en-US" dirty="0"/>
              <a:t>羊</a:t>
            </a:r>
            <a:r>
              <a:rPr lang="en-US" altLang="zh-CN" dirty="0"/>
              <a:t>4</a:t>
            </a:r>
            <a:endParaRPr lang="zh-CN" altLang="en-US" dirty="0"/>
          </a:p>
        </p:txBody>
      </p:sp>
      <p:sp>
        <p:nvSpPr>
          <p:cNvPr id="24" name="文本框 23"/>
          <p:cNvSpPr txBox="1"/>
          <p:nvPr/>
        </p:nvSpPr>
        <p:spPr>
          <a:xfrm>
            <a:off x="8714878" y="5151296"/>
            <a:ext cx="532518" cy="369332"/>
          </a:xfrm>
          <a:prstGeom prst="rect">
            <a:avLst/>
          </a:prstGeom>
          <a:noFill/>
        </p:spPr>
        <p:txBody>
          <a:bodyPr wrap="none" rtlCol="0">
            <a:spAutoFit/>
          </a:bodyPr>
          <a:lstStyle/>
          <a:p>
            <a:r>
              <a:rPr lang="zh-CN" altLang="en-US" dirty="0"/>
              <a:t>羊</a:t>
            </a:r>
            <a:r>
              <a:rPr lang="en-US" altLang="zh-CN" dirty="0"/>
              <a:t>5</a:t>
            </a:r>
            <a:endParaRPr lang="zh-CN" altLang="en-US" dirty="0"/>
          </a:p>
        </p:txBody>
      </p:sp>
      <p:sp>
        <p:nvSpPr>
          <p:cNvPr id="25" name="文本框 24"/>
          <p:cNvSpPr txBox="1"/>
          <p:nvPr/>
        </p:nvSpPr>
        <p:spPr>
          <a:xfrm>
            <a:off x="9386892" y="5141504"/>
            <a:ext cx="532518" cy="369332"/>
          </a:xfrm>
          <a:prstGeom prst="rect">
            <a:avLst/>
          </a:prstGeom>
          <a:noFill/>
        </p:spPr>
        <p:txBody>
          <a:bodyPr wrap="none" rtlCol="0">
            <a:spAutoFit/>
          </a:bodyPr>
          <a:lstStyle/>
          <a:p>
            <a:r>
              <a:rPr lang="zh-CN" altLang="en-US" dirty="0"/>
              <a:t>羊</a:t>
            </a:r>
            <a:r>
              <a:rPr lang="en-US" altLang="zh-CN" dirty="0"/>
              <a:t>6</a:t>
            </a:r>
            <a:endParaRPr lang="zh-CN" altLang="en-US" dirty="0"/>
          </a:p>
        </p:txBody>
      </p:sp>
      <p:grpSp>
        <p:nvGrpSpPr>
          <p:cNvPr id="28" name="组合 27"/>
          <p:cNvGrpSpPr/>
          <p:nvPr/>
        </p:nvGrpSpPr>
        <p:grpSpPr>
          <a:xfrm>
            <a:off x="7271408" y="4717932"/>
            <a:ext cx="476412" cy="671621"/>
            <a:chOff x="9859448" y="3476381"/>
            <a:chExt cx="476412" cy="671621"/>
          </a:xfrm>
        </p:grpSpPr>
        <p:sp>
          <p:nvSpPr>
            <p:cNvPr id="26" name="文本框 25"/>
            <p:cNvSpPr txBox="1"/>
            <p:nvPr/>
          </p:nvSpPr>
          <p:spPr>
            <a:xfrm>
              <a:off x="9859448" y="3476381"/>
              <a:ext cx="476412" cy="369332"/>
            </a:xfrm>
            <a:prstGeom prst="rect">
              <a:avLst/>
            </a:prstGeom>
            <a:noFill/>
          </p:spPr>
          <p:txBody>
            <a:bodyPr wrap="none" rtlCol="0">
              <a:spAutoFit/>
            </a:bodyPr>
            <a:lstStyle/>
            <a:p>
              <a:r>
                <a:rPr lang="en-US" altLang="zh-CN" dirty="0"/>
                <a:t>0.7</a:t>
              </a:r>
              <a:endParaRPr lang="zh-CN" altLang="en-US" dirty="0"/>
            </a:p>
          </p:txBody>
        </p:sp>
        <p:sp>
          <p:nvSpPr>
            <p:cNvPr id="27" name="下箭头 26"/>
            <p:cNvSpPr/>
            <p:nvPr/>
          </p:nvSpPr>
          <p:spPr>
            <a:xfrm>
              <a:off x="10036694" y="3856572"/>
              <a:ext cx="134851" cy="291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101040" y="4804488"/>
            <a:ext cx="476412" cy="671621"/>
            <a:chOff x="9859448" y="3476381"/>
            <a:chExt cx="476412" cy="671621"/>
          </a:xfrm>
          <a:solidFill>
            <a:schemeClr val="bg1"/>
          </a:solidFill>
        </p:grpSpPr>
        <p:sp>
          <p:nvSpPr>
            <p:cNvPr id="30" name="文本框 29"/>
            <p:cNvSpPr txBox="1"/>
            <p:nvPr/>
          </p:nvSpPr>
          <p:spPr>
            <a:xfrm>
              <a:off x="9859448" y="3476381"/>
              <a:ext cx="476412" cy="369332"/>
            </a:xfrm>
            <a:prstGeom prst="rect">
              <a:avLst/>
            </a:prstGeom>
            <a:grpFill/>
          </p:spPr>
          <p:txBody>
            <a:bodyPr wrap="none" rtlCol="0">
              <a:spAutoFit/>
            </a:bodyPr>
            <a:lstStyle/>
            <a:p>
              <a:r>
                <a:rPr lang="en-US" altLang="zh-CN" dirty="0"/>
                <a:t>0.3</a:t>
              </a:r>
              <a:endParaRPr lang="zh-CN" altLang="en-US" dirty="0"/>
            </a:p>
          </p:txBody>
        </p:sp>
        <p:sp>
          <p:nvSpPr>
            <p:cNvPr id="31" name="下箭头 30"/>
            <p:cNvSpPr/>
            <p:nvPr/>
          </p:nvSpPr>
          <p:spPr>
            <a:xfrm>
              <a:off x="10036694" y="3856572"/>
              <a:ext cx="134851" cy="29143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7801767" y="1154677"/>
            <a:ext cx="3304110" cy="369332"/>
          </a:xfrm>
          <a:prstGeom prst="rect">
            <a:avLst/>
          </a:prstGeom>
          <a:noFill/>
        </p:spPr>
        <p:txBody>
          <a:bodyPr wrap="none" rtlCol="0">
            <a:spAutoFit/>
          </a:bodyPr>
          <a:lstStyle/>
          <a:p>
            <a:r>
              <a:rPr lang="zh-CN" altLang="en-US" dirty="0"/>
              <a:t>羊</a:t>
            </a:r>
            <a:r>
              <a:rPr lang="en-US" altLang="zh-CN" dirty="0"/>
              <a:t>1+</a:t>
            </a:r>
            <a:r>
              <a:rPr lang="zh-CN" altLang="en-US" dirty="0"/>
              <a:t>羊</a:t>
            </a:r>
            <a:r>
              <a:rPr lang="en-US" altLang="zh-CN" dirty="0"/>
              <a:t>3=》</a:t>
            </a:r>
            <a:r>
              <a:rPr lang="zh-CN" altLang="en-US" dirty="0"/>
              <a:t>新羊（繁殖</a:t>
            </a:r>
            <a:r>
              <a:rPr lang="en-US" altLang="zh-CN" dirty="0"/>
              <a:t>+</a:t>
            </a:r>
            <a:r>
              <a:rPr lang="zh-CN" altLang="en-US" dirty="0"/>
              <a:t>变异）</a:t>
            </a:r>
          </a:p>
        </p:txBody>
      </p:sp>
      <p:sp>
        <p:nvSpPr>
          <p:cNvPr id="33" name="文本框 32"/>
          <p:cNvSpPr txBox="1"/>
          <p:nvPr/>
        </p:nvSpPr>
        <p:spPr>
          <a:xfrm>
            <a:off x="7906027" y="1967601"/>
            <a:ext cx="3095589" cy="923330"/>
          </a:xfrm>
          <a:prstGeom prst="rect">
            <a:avLst/>
          </a:prstGeom>
          <a:noFill/>
        </p:spPr>
        <p:txBody>
          <a:bodyPr wrap="square" rtlCol="0">
            <a:spAutoFit/>
          </a:bodyPr>
          <a:lstStyle/>
          <a:p>
            <a:r>
              <a:rPr lang="zh-CN" altLang="en-US" dirty="0"/>
              <a:t>选择</a:t>
            </a:r>
            <a:r>
              <a:rPr lang="en-US" altLang="zh-CN" dirty="0"/>
              <a:t>50</a:t>
            </a:r>
            <a:r>
              <a:rPr lang="zh-CN" altLang="en-US" dirty="0"/>
              <a:t>只适应度好的羊</a:t>
            </a:r>
            <a:r>
              <a:rPr lang="en-US" altLang="zh-CN" dirty="0"/>
              <a:t>+50</a:t>
            </a:r>
            <a:r>
              <a:rPr lang="zh-CN" altLang="en-US" dirty="0"/>
              <a:t>只新羊</a:t>
            </a:r>
            <a:endParaRPr lang="en-US" altLang="zh-CN" dirty="0"/>
          </a:p>
          <a:p>
            <a:r>
              <a:rPr lang="en-US" altLang="zh-CN" dirty="0"/>
              <a:t>=100</a:t>
            </a:r>
            <a:r>
              <a:rPr lang="zh-CN" altLang="en-US" dirty="0"/>
              <a:t>只羊</a:t>
            </a:r>
          </a:p>
        </p:txBody>
      </p:sp>
      <p:sp>
        <p:nvSpPr>
          <p:cNvPr id="34" name="文本框 33"/>
          <p:cNvSpPr txBox="1"/>
          <p:nvPr/>
        </p:nvSpPr>
        <p:spPr>
          <a:xfrm>
            <a:off x="4910181" y="1875661"/>
            <a:ext cx="476412" cy="369332"/>
          </a:xfrm>
          <a:prstGeom prst="rect">
            <a:avLst/>
          </a:prstGeom>
          <a:noFill/>
        </p:spPr>
        <p:txBody>
          <a:bodyPr wrap="none" rtlCol="0">
            <a:spAutoFit/>
          </a:bodyPr>
          <a:lstStyle/>
          <a:p>
            <a:r>
              <a:rPr lang="en-US" altLang="zh-CN" dirty="0"/>
              <a:t>0.4</a:t>
            </a:r>
            <a:endParaRPr lang="zh-CN" altLang="en-US" dirty="0"/>
          </a:p>
        </p:txBody>
      </p:sp>
    </p:spTree>
    <p:extLst>
      <p:ext uri="{BB962C8B-B14F-4D97-AF65-F5344CB8AC3E}">
        <p14:creationId xmlns:p14="http://schemas.microsoft.com/office/powerpoint/2010/main" val="19342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p:bldP spid="25" grpId="0"/>
      <p:bldP spid="32" grpId="0"/>
      <p:bldP spid="33" grpId="0"/>
      <p:bldP spid="3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7"/>
            <a:ext cx="10515600" cy="5671710"/>
          </a:xfrm>
        </p:spPr>
        <p:txBody>
          <a:bodyPr/>
          <a:lstStyle/>
          <a:p>
            <a:pPr>
              <a:lnSpc>
                <a:spcPct val="150000"/>
              </a:lnSpc>
            </a:pPr>
            <a:r>
              <a:rPr lang="zh-CN" altLang="en-US" dirty="0"/>
              <a:t>繁殖（</a:t>
            </a:r>
            <a:r>
              <a:rPr lang="en-US" altLang="zh-CN" dirty="0"/>
              <a:t>marry </a:t>
            </a:r>
            <a:r>
              <a:rPr lang="zh-CN" altLang="en-US" dirty="0"/>
              <a:t>婚配，交叉）</a:t>
            </a:r>
            <a:endParaRPr lang="en-US" altLang="zh-CN" dirty="0"/>
          </a:p>
          <a:p>
            <a:pPr lvl="1">
              <a:lnSpc>
                <a:spcPct val="150000"/>
              </a:lnSpc>
            </a:pPr>
            <a:r>
              <a:rPr lang="zh-CN" altLang="en-US" dirty="0"/>
              <a:t>个体：</a:t>
            </a:r>
            <a:endParaRPr lang="en-US" altLang="zh-CN" dirty="0"/>
          </a:p>
          <a:p>
            <a:pPr lvl="1">
              <a:lnSpc>
                <a:spcPct val="150000"/>
              </a:lnSpc>
            </a:pPr>
            <a:r>
              <a:rPr lang="zh-CN" altLang="en-US" dirty="0"/>
              <a:t>染色体：每个个体可有多个染色体，一条染色体一个二进制编码</a:t>
            </a:r>
            <a:endParaRPr lang="en-US" altLang="zh-CN" dirty="0"/>
          </a:p>
          <a:p>
            <a:pPr lvl="1">
              <a:lnSpc>
                <a:spcPct val="150000"/>
              </a:lnSpc>
            </a:pPr>
            <a:endParaRPr lang="en-US" altLang="zh-CN" dirty="0"/>
          </a:p>
          <a:p>
            <a:pPr lvl="1">
              <a:lnSpc>
                <a:spcPct val="150000"/>
              </a:lnSpc>
            </a:pPr>
            <a:r>
              <a:rPr lang="zh-CN" altLang="en-US" dirty="0"/>
              <a:t>总群（群体）</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p:txBody>
      </p:sp>
      <p:sp>
        <p:nvSpPr>
          <p:cNvPr id="3" name="标题 2"/>
          <p:cNvSpPr>
            <a:spLocks noGrp="1"/>
          </p:cNvSpPr>
          <p:nvPr>
            <p:ph type="title"/>
          </p:nvPr>
        </p:nvSpPr>
        <p:spPr/>
        <p:txBody>
          <a:bodyPr/>
          <a:lstStyle/>
          <a:p>
            <a:r>
              <a:rPr lang="zh-CN" altLang="en-US" dirty="0"/>
              <a:t>遗传算法</a:t>
            </a:r>
          </a:p>
        </p:txBody>
      </p:sp>
      <p:graphicFrame>
        <p:nvGraphicFramePr>
          <p:cNvPr id="6" name="表格 5"/>
          <p:cNvGraphicFramePr>
            <a:graphicFrameLocks noGrp="1"/>
          </p:cNvGraphicFramePr>
          <p:nvPr>
            <p:extLst>
              <p:ext uri="{D42A27DB-BD31-4B8C-83A1-F6EECF244321}">
                <p14:modId xmlns:p14="http://schemas.microsoft.com/office/powerpoint/2010/main" val="3168266469"/>
              </p:ext>
            </p:extLst>
          </p:nvPr>
        </p:nvGraphicFramePr>
        <p:xfrm>
          <a:off x="3406554" y="2784032"/>
          <a:ext cx="2844138" cy="370840"/>
        </p:xfrm>
        <a:graphic>
          <a:graphicData uri="http://schemas.openxmlformats.org/drawingml/2006/table">
            <a:tbl>
              <a:tblPr firstRow="1" bandRow="1">
                <a:tableStyleId>{5940675A-B579-460E-94D1-54222C63F5DA}</a:tableStyleId>
              </a:tblPr>
              <a:tblGrid>
                <a:gridCol w="474023">
                  <a:extLst>
                    <a:ext uri="{9D8B030D-6E8A-4147-A177-3AD203B41FA5}">
                      <a16:colId xmlns:a16="http://schemas.microsoft.com/office/drawing/2014/main" val="20000"/>
                    </a:ext>
                  </a:extLst>
                </a:gridCol>
                <a:gridCol w="474023">
                  <a:extLst>
                    <a:ext uri="{9D8B030D-6E8A-4147-A177-3AD203B41FA5}">
                      <a16:colId xmlns:a16="http://schemas.microsoft.com/office/drawing/2014/main" val="20001"/>
                    </a:ext>
                  </a:extLst>
                </a:gridCol>
                <a:gridCol w="474023">
                  <a:extLst>
                    <a:ext uri="{9D8B030D-6E8A-4147-A177-3AD203B41FA5}">
                      <a16:colId xmlns:a16="http://schemas.microsoft.com/office/drawing/2014/main" val="20002"/>
                    </a:ext>
                  </a:extLst>
                </a:gridCol>
                <a:gridCol w="474023">
                  <a:extLst>
                    <a:ext uri="{9D8B030D-6E8A-4147-A177-3AD203B41FA5}">
                      <a16:colId xmlns:a16="http://schemas.microsoft.com/office/drawing/2014/main" val="20003"/>
                    </a:ext>
                  </a:extLst>
                </a:gridCol>
                <a:gridCol w="474023">
                  <a:extLst>
                    <a:ext uri="{9D8B030D-6E8A-4147-A177-3AD203B41FA5}">
                      <a16:colId xmlns:a16="http://schemas.microsoft.com/office/drawing/2014/main" val="20004"/>
                    </a:ext>
                  </a:extLst>
                </a:gridCol>
                <a:gridCol w="474023">
                  <a:extLst>
                    <a:ext uri="{9D8B030D-6E8A-4147-A177-3AD203B41FA5}">
                      <a16:colId xmlns:a16="http://schemas.microsoft.com/office/drawing/2014/main" val="20005"/>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9" name="AutoShape 2" descr="https://upload-images.jianshu.io/upload_images/10386940-38df5ee1440b2fbc.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p:cNvPicPr>
            <a:picLocks noChangeAspect="1"/>
          </p:cNvPicPr>
          <p:nvPr/>
        </p:nvPicPr>
        <p:blipFill rotWithShape="1">
          <a:blip r:embed="rId2"/>
          <a:srcRect t="2737"/>
          <a:stretch/>
        </p:blipFill>
        <p:spPr>
          <a:xfrm>
            <a:off x="1743803" y="4297680"/>
            <a:ext cx="2504762" cy="1898957"/>
          </a:xfrm>
          <a:prstGeom prst="rect">
            <a:avLst/>
          </a:prstGeom>
        </p:spPr>
      </p:pic>
    </p:spTree>
    <p:extLst>
      <p:ext uri="{BB962C8B-B14F-4D97-AF65-F5344CB8AC3E}">
        <p14:creationId xmlns:p14="http://schemas.microsoft.com/office/powerpoint/2010/main" val="33270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遗传算法</a:t>
            </a:r>
          </a:p>
        </p:txBody>
      </p:sp>
      <p:sp>
        <p:nvSpPr>
          <p:cNvPr id="6" name="Text Box 5"/>
          <p:cNvSpPr txBox="1">
            <a:spLocks noChangeArrowheads="1"/>
          </p:cNvSpPr>
          <p:nvPr/>
        </p:nvSpPr>
        <p:spPr bwMode="auto">
          <a:xfrm>
            <a:off x="1193843" y="3688205"/>
            <a:ext cx="4566367"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二点交叉</a:t>
            </a:r>
            <a:r>
              <a:rPr lang="en-US" altLang="zh-CN" sz="2000" dirty="0">
                <a:solidFill>
                  <a:schemeClr val="tx1"/>
                </a:solidFill>
              </a:rPr>
              <a:t>(two-points crossover)</a:t>
            </a:r>
            <a:r>
              <a:rPr lang="zh-CN" altLang="en-US" sz="2000" dirty="0">
                <a:solidFill>
                  <a:schemeClr val="tx1"/>
                </a:solidFill>
              </a:rPr>
              <a:t>：随机设置两个交叉点，将两个交叉点之间的码串相互交换。 </a:t>
            </a:r>
          </a:p>
        </p:txBody>
      </p:sp>
      <p:sp>
        <p:nvSpPr>
          <p:cNvPr id="7" name="Text Box 4"/>
          <p:cNvSpPr txBox="1">
            <a:spLocks noChangeArrowheads="1"/>
          </p:cNvSpPr>
          <p:nvPr/>
        </p:nvSpPr>
        <p:spPr bwMode="auto">
          <a:xfrm>
            <a:off x="1163194" y="1208983"/>
            <a:ext cx="4667694" cy="1569660"/>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一点交叉</a:t>
            </a:r>
            <a:r>
              <a:rPr lang="en-US" altLang="zh-CN" sz="2000" dirty="0">
                <a:solidFill>
                  <a:schemeClr val="tx1"/>
                </a:solidFill>
              </a:rPr>
              <a:t>(single-point crossover)</a:t>
            </a:r>
            <a:r>
              <a:rPr lang="zh-CN" altLang="en-US" sz="2000" dirty="0">
                <a:solidFill>
                  <a:schemeClr val="tx1"/>
                </a:solidFill>
              </a:rPr>
              <a:t>：在个体串中随机设定一个交叉点，实行交叉时，该点前或后的两个个体的部分结构进行互换，并生成两个新的个体。 </a:t>
            </a:r>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65460" y="3456296"/>
            <a:ext cx="5386574" cy="3029949"/>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36138" y="628377"/>
            <a:ext cx="5237053" cy="2945844"/>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a:xfrm>
            <a:off x="838200" y="718457"/>
            <a:ext cx="10932268" cy="5711526"/>
          </a:xfrm>
        </p:spPr>
        <p:txBody>
          <a:bodyPr/>
          <a:lstStyle/>
          <a:p>
            <a:r>
              <a:rPr lang="zh-CN" altLang="en-US" dirty="0"/>
              <a:t>交叉算子</a:t>
            </a:r>
          </a:p>
        </p:txBody>
      </p:sp>
    </p:spTree>
    <p:extLst>
      <p:ext uri="{BB962C8B-B14F-4D97-AF65-F5344CB8AC3E}">
        <p14:creationId xmlns:p14="http://schemas.microsoft.com/office/powerpoint/2010/main" val="25194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5222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85533" y="2472392"/>
            <a:ext cx="5730437" cy="3223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163194" y="1076121"/>
            <a:ext cx="9352406"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多点交叉</a:t>
            </a:r>
            <a:r>
              <a:rPr lang="en-US" altLang="zh-CN" sz="2000" dirty="0">
                <a:solidFill>
                  <a:schemeClr val="tx1"/>
                </a:solidFill>
              </a:rPr>
              <a:t>(multi-point crossover)</a:t>
            </a:r>
            <a:r>
              <a:rPr lang="zh-CN" altLang="en-US" sz="2000" dirty="0">
                <a:solidFill>
                  <a:schemeClr val="tx1"/>
                </a:solidFill>
              </a:rPr>
              <a:t>：多点交叉或称广义交叉，是指在个体染色体中随机设置多个交叉点，然后进行基因交换。其操作过程与单点交叉和两点交叉相类似。 </a:t>
            </a:r>
          </a:p>
        </p:txBody>
      </p:sp>
      <p:sp>
        <p:nvSpPr>
          <p:cNvPr id="6"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3073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37473</TotalTime>
  <Words>2752</Words>
  <Application>Microsoft Office PowerPoint</Application>
  <PresentationFormat>宽屏</PresentationFormat>
  <Paragraphs>388</Paragraphs>
  <Slides>35</Slides>
  <Notes>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1" baseType="lpstr">
      <vt:lpstr>-apple-system</vt:lpstr>
      <vt:lpstr>Arial Unicode MS</vt:lpstr>
      <vt:lpstr>JetBrains Mono</vt:lpstr>
      <vt:lpstr>Source Code Pro</vt:lpstr>
      <vt:lpstr>等线</vt:lpstr>
      <vt:lpstr>等线 Light</vt:lpstr>
      <vt:lpstr>仿宋</vt:lpstr>
      <vt:lpstr>宋体</vt:lpstr>
      <vt:lpstr>Arial</vt:lpstr>
      <vt:lpstr>Calibri</vt:lpstr>
      <vt:lpstr>Calibri Light</vt:lpstr>
      <vt:lpstr>Cambria Math</vt:lpstr>
      <vt:lpstr>Times New Roman</vt:lpstr>
      <vt:lpstr>Wingdings</vt:lpstr>
      <vt:lpstr>Office Theme</vt:lpstr>
      <vt:lpstr>SmartDraw</vt:lpstr>
      <vt:lpstr>智能算法</vt:lpstr>
      <vt:lpstr>最优化技术 -遗传算法（GA）</vt:lpstr>
      <vt:lpstr>遗传算法</vt:lpstr>
      <vt:lpstr>遗传算法</vt:lpstr>
      <vt:lpstr>遗传算法</vt:lpstr>
      <vt:lpstr>遗传算法</vt:lpstr>
      <vt:lpstr>遗传算法</vt:lpstr>
      <vt:lpstr>遗传算法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遗传算法</vt:lpstr>
      <vt:lpstr>遗传算法</vt:lpstr>
      <vt:lpstr>PowerPoint 演示文稿</vt:lpstr>
      <vt:lpstr>遗传算法</vt:lpstr>
      <vt:lpstr>遗传算法</vt:lpstr>
      <vt:lpstr>遗传算法</vt:lpstr>
      <vt:lpstr>遗传算法</vt:lpstr>
      <vt:lpstr>遗传算法</vt:lpstr>
      <vt:lpstr>PowerPoint 演示文稿</vt:lpstr>
      <vt:lpstr>遗传算法</vt:lpstr>
      <vt:lpstr>遗传算法</vt:lpstr>
      <vt:lpstr>遗传算法的应用</vt:lpstr>
      <vt:lpstr>遗传算法</vt:lpstr>
      <vt:lpstr>遗传算法</vt:lpstr>
      <vt:lpstr>遗传算法</vt:lpstr>
      <vt:lpstr>遗传算法</vt:lpstr>
      <vt:lpstr>遗传算法</vt:lpstr>
      <vt:lpstr>遗传算法</vt:lpstr>
      <vt:lpstr>遗传算法</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Alice</cp:lastModifiedBy>
  <cp:revision>507</cp:revision>
  <dcterms:created xsi:type="dcterms:W3CDTF">2019-12-25T10:26:10Z</dcterms:created>
  <dcterms:modified xsi:type="dcterms:W3CDTF">2024-11-20T07:22:31Z</dcterms:modified>
</cp:coreProperties>
</file>